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5061" r:id="rId1"/>
  </p:sldMasterIdLst>
  <p:notesMasterIdLst>
    <p:notesMasterId r:id="rId24"/>
  </p:notesMasterIdLst>
  <p:handoutMasterIdLst>
    <p:handoutMasterId r:id="rId25"/>
  </p:handoutMasterIdLst>
  <p:sldIdLst>
    <p:sldId id="2498" r:id="rId2"/>
    <p:sldId id="2499" r:id="rId3"/>
    <p:sldId id="2501" r:id="rId4"/>
    <p:sldId id="2502" r:id="rId5"/>
    <p:sldId id="2503" r:id="rId6"/>
    <p:sldId id="2504" r:id="rId7"/>
    <p:sldId id="2505" r:id="rId8"/>
    <p:sldId id="2506" r:id="rId9"/>
    <p:sldId id="2509" r:id="rId10"/>
    <p:sldId id="2520" r:id="rId11"/>
    <p:sldId id="2519" r:id="rId12"/>
    <p:sldId id="2507" r:id="rId13"/>
    <p:sldId id="2508" r:id="rId14"/>
    <p:sldId id="2510" r:id="rId15"/>
    <p:sldId id="2511" r:id="rId16"/>
    <p:sldId id="2512" r:id="rId17"/>
    <p:sldId id="2513" r:id="rId18"/>
    <p:sldId id="2514" r:id="rId19"/>
    <p:sldId id="2515" r:id="rId20"/>
    <p:sldId id="2521" r:id="rId21"/>
    <p:sldId id="2517" r:id="rId22"/>
    <p:sldId id="2500" r:id="rId23"/>
  </p:sldIdLst>
  <p:sldSz cx="9906000" cy="6858000" type="A4"/>
  <p:notesSz cx="6788150" cy="992346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3A638AF-4C0F-4643-B644-3D4053FD04E1}">
          <p14:sldIdLst>
            <p14:sldId id="2498"/>
            <p14:sldId id="2499"/>
            <p14:sldId id="2501"/>
            <p14:sldId id="2502"/>
            <p14:sldId id="2503"/>
            <p14:sldId id="2504"/>
            <p14:sldId id="2505"/>
            <p14:sldId id="2506"/>
            <p14:sldId id="2509"/>
            <p14:sldId id="2520"/>
            <p14:sldId id="2519"/>
            <p14:sldId id="2507"/>
            <p14:sldId id="2508"/>
            <p14:sldId id="2510"/>
            <p14:sldId id="2511"/>
            <p14:sldId id="2512"/>
            <p14:sldId id="2513"/>
            <p14:sldId id="2514"/>
            <p14:sldId id="2515"/>
            <p14:sldId id="2521"/>
            <p14:sldId id="2517"/>
            <p14:sldId id="2500"/>
          </p14:sldIdLst>
        </p14:section>
        <p14:section name="백업" id="{30F50AD8-95C8-4BB9-8C7E-94FB8A01950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110">
          <p15:clr>
            <a:srgbClr val="A4A3A4"/>
          </p15:clr>
        </p15:guide>
        <p15:guide id="2" orient="horz" pos="981">
          <p15:clr>
            <a:srgbClr val="A4A3A4"/>
          </p15:clr>
        </p15:guide>
        <p15:guide id="3" pos="172">
          <p15:clr>
            <a:srgbClr val="A4A3A4"/>
          </p15:clr>
        </p15:guide>
        <p15:guide id="4" pos="60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C4FF"/>
    <a:srgbClr val="005A9E"/>
    <a:srgbClr val="F3FAFF"/>
    <a:srgbClr val="CCECFF"/>
    <a:srgbClr val="CCCC00"/>
    <a:srgbClr val="9B1717"/>
    <a:srgbClr val="0DF328"/>
    <a:srgbClr val="66FFCC"/>
    <a:srgbClr val="FA063A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14" autoAdjust="0"/>
    <p:restoredTop sz="98471" autoAdjust="0"/>
  </p:normalViewPr>
  <p:slideViewPr>
    <p:cSldViewPr>
      <p:cViewPr varScale="1">
        <p:scale>
          <a:sx n="180" d="100"/>
          <a:sy n="180" d="100"/>
        </p:scale>
        <p:origin x="432" y="184"/>
      </p:cViewPr>
      <p:guideLst>
        <p:guide orient="horz" pos="4110"/>
        <p:guide orient="horz" pos="981"/>
        <p:guide pos="172"/>
        <p:guide pos="60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0" y="0"/>
            <a:ext cx="2940571" cy="496415"/>
          </a:xfrm>
          <a:prstGeom prst="rect">
            <a:avLst/>
          </a:prstGeom>
        </p:spPr>
        <p:txBody>
          <a:bodyPr vert="horz" lIns="87860" tIns="43931" rIns="87860" bIns="43931" rtlCol="0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5992" y="0"/>
            <a:ext cx="2940571" cy="496415"/>
          </a:xfrm>
          <a:prstGeom prst="rect">
            <a:avLst/>
          </a:prstGeom>
        </p:spPr>
        <p:txBody>
          <a:bodyPr vert="horz" lIns="87860" tIns="43931" rIns="87860" bIns="43931" rtlCol="0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5FD9E569-CE9D-4CB1-85AC-BD2B5AA61E98}" type="datetimeFigureOut">
              <a:rPr lang="ko-KR" altLang="en-US"/>
              <a:pPr>
                <a:defRPr/>
              </a:pPr>
              <a:t>2018. 10. 3.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0" y="9425442"/>
            <a:ext cx="2940571" cy="496415"/>
          </a:xfrm>
          <a:prstGeom prst="rect">
            <a:avLst/>
          </a:prstGeom>
        </p:spPr>
        <p:txBody>
          <a:bodyPr vert="horz" lIns="87860" tIns="43931" rIns="87860" bIns="43931" rtlCol="0" anchor="b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5992" y="9425442"/>
            <a:ext cx="2940571" cy="496415"/>
          </a:xfrm>
          <a:prstGeom prst="rect">
            <a:avLst/>
          </a:prstGeom>
        </p:spPr>
        <p:txBody>
          <a:bodyPr vert="horz" lIns="87860" tIns="43931" rIns="87860" bIns="43931" rtlCol="0" anchor="b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5F0E9510-C846-4440-B1EA-8067D9311E89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9843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0" y="0"/>
            <a:ext cx="2940571" cy="496415"/>
          </a:xfrm>
          <a:prstGeom prst="rect">
            <a:avLst/>
          </a:prstGeom>
        </p:spPr>
        <p:txBody>
          <a:bodyPr vert="horz" lIns="89559" tIns="44780" rIns="89559" bIns="4478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5992" y="0"/>
            <a:ext cx="2940571" cy="496415"/>
          </a:xfrm>
          <a:prstGeom prst="rect">
            <a:avLst/>
          </a:prstGeom>
        </p:spPr>
        <p:txBody>
          <a:bodyPr vert="horz" lIns="89559" tIns="44780" rIns="89559" bIns="4478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E6B15F-A5B2-4549-AAEF-FEF1A4C3BBD6}" type="datetimeFigureOut">
              <a:rPr lang="ko-KR" altLang="en-US"/>
              <a:pPr>
                <a:defRPr/>
              </a:pPr>
              <a:t>2018. 10. 3.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739775"/>
            <a:ext cx="53816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559" tIns="44780" rIns="89559" bIns="4478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7857" y="4714353"/>
            <a:ext cx="5432443" cy="4466122"/>
          </a:xfrm>
          <a:prstGeom prst="rect">
            <a:avLst/>
          </a:prstGeom>
        </p:spPr>
        <p:txBody>
          <a:bodyPr vert="horz" lIns="89559" tIns="44780" rIns="89559" bIns="4478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0" y="9425442"/>
            <a:ext cx="2940571" cy="496415"/>
          </a:xfrm>
          <a:prstGeom prst="rect">
            <a:avLst/>
          </a:prstGeom>
        </p:spPr>
        <p:txBody>
          <a:bodyPr vert="horz" lIns="89559" tIns="44780" rIns="89559" bIns="4478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5992" y="9425442"/>
            <a:ext cx="2940571" cy="496415"/>
          </a:xfrm>
          <a:prstGeom prst="rect">
            <a:avLst/>
          </a:prstGeom>
        </p:spPr>
        <p:txBody>
          <a:bodyPr vert="horz" lIns="89559" tIns="44780" rIns="89559" bIns="4478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800AE71-8EAA-467E-A615-A0B90B5E9AC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92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  <a:noFill/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4725144"/>
            <a:ext cx="6934200" cy="913656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480F-E31E-4142-8EA3-C44BCD0B861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83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588" y="188640"/>
            <a:ext cx="9648825" cy="360040"/>
          </a:xfrm>
          <a:noFill/>
        </p:spPr>
        <p:txBody>
          <a:bodyPr>
            <a:noAutofit/>
          </a:bodyPr>
          <a:lstStyle>
            <a:lvl1pPr>
              <a:defRPr sz="1800">
                <a:latin typeface="Cambria" panose="020405030504060302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슬라이드 번호 개체 틀 2"/>
          <p:cNvSpPr txBox="1">
            <a:spLocks/>
          </p:cNvSpPr>
          <p:nvPr userDrawn="1"/>
        </p:nvSpPr>
        <p:spPr>
          <a:xfrm>
            <a:off x="3797300" y="6597352"/>
            <a:ext cx="2311400" cy="21602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defPPr>
              <a:defRPr lang="ko-KR"/>
            </a:defPPr>
            <a:lvl1pPr marL="0" algn="r" defTabSz="914287" rtl="0" eaLnBrk="1" latinLnBrk="1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0" algn="l" defTabSz="914287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3" algn="l" defTabSz="914287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60" algn="l" defTabSz="914287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3" algn="l" defTabSz="914287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6" algn="l" defTabSz="914287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F338F1-7BA8-4883-AA00-A587D1E26AFF}" type="slidenum">
              <a:rPr lang="ko-KR" altLang="en-US" i="1" smtClean="0">
                <a:solidFill>
                  <a:prstClr val="black">
                    <a:tint val="75000"/>
                  </a:prstClr>
                </a:solidFill>
                <a:latin typeface="Cambria" panose="02040503050406030204" pitchFamily="18" charset="0"/>
              </a:rPr>
              <a:pPr algn="ctr"/>
              <a:t>‹#›</a:t>
            </a:fld>
            <a:endParaRPr lang="ko-KR" altLang="en-US" i="1" dirty="0">
              <a:solidFill>
                <a:prstClr val="black">
                  <a:tint val="75000"/>
                </a:prstClr>
              </a:solidFill>
              <a:latin typeface="Cambria" panose="02040503050406030204" pitchFamily="18" charset="0"/>
            </a:endParaRPr>
          </a:p>
        </p:txBody>
      </p:sp>
      <p:sp>
        <p:nvSpPr>
          <p:cNvPr id="11" name="Line 13"/>
          <p:cNvSpPr>
            <a:spLocks noChangeShapeType="1"/>
          </p:cNvSpPr>
          <p:nvPr userDrawn="1"/>
        </p:nvSpPr>
        <p:spPr bwMode="auto">
          <a:xfrm>
            <a:off x="0" y="692696"/>
            <a:ext cx="9913939" cy="0"/>
          </a:xfrm>
          <a:prstGeom prst="lin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eaLnBrk="0" latinLnBrk="0" hangingPunct="0">
              <a:buFontTx/>
              <a:buChar char="•"/>
              <a:defRPr/>
            </a:pPr>
            <a:endParaRPr lang="ko-KR" altLang="en-US" sz="900" dirty="0">
              <a:solidFill>
                <a:srgbClr val="000000"/>
              </a:solidFill>
              <a:latin typeface="HY그래픽M" pitchFamily="18" charset="-127"/>
              <a:ea typeface="HY그래픽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474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588" y="188640"/>
            <a:ext cx="9648825" cy="360040"/>
          </a:xfrm>
          <a:noFill/>
        </p:spPr>
        <p:txBody>
          <a:bodyPr anchor="ctr">
            <a:noAutofit/>
          </a:bodyPr>
          <a:lstStyle>
            <a:lvl1pPr>
              <a:defRPr sz="1800" b="1" i="0"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슬라이드 번호 개체 틀 2"/>
          <p:cNvSpPr txBox="1">
            <a:spLocks/>
          </p:cNvSpPr>
          <p:nvPr userDrawn="1"/>
        </p:nvSpPr>
        <p:spPr>
          <a:xfrm>
            <a:off x="3797300" y="6597352"/>
            <a:ext cx="2311400" cy="21602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defPPr>
              <a:defRPr lang="ko-KR"/>
            </a:defPPr>
            <a:lvl1pPr marL="0" algn="r" defTabSz="914287" rtl="0" eaLnBrk="1" latinLnBrk="1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457144" algn="l" defTabSz="914287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7" algn="l" defTabSz="914287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0" algn="l" defTabSz="914287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3" algn="l" defTabSz="914287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7" algn="l" defTabSz="914287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60" algn="l" defTabSz="914287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3" algn="l" defTabSz="914287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6" algn="l" defTabSz="914287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F338F1-7BA8-4883-AA00-A587D1E26AFF}" type="slidenum">
              <a:rPr lang="ko-KR" altLang="en-US" i="1" smtClean="0">
                <a:solidFill>
                  <a:prstClr val="black">
                    <a:tint val="75000"/>
                  </a:prstClr>
                </a:solidFill>
                <a:latin typeface="Cambria" panose="02040503050406030204" pitchFamily="18" charset="0"/>
              </a:rPr>
              <a:pPr algn="ctr"/>
              <a:t>‹#›</a:t>
            </a:fld>
            <a:endParaRPr lang="ko-KR" altLang="en-US" i="1" dirty="0">
              <a:solidFill>
                <a:prstClr val="black">
                  <a:tint val="75000"/>
                </a:prst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81786" y="764704"/>
            <a:ext cx="9359900" cy="735013"/>
          </a:xfrm>
        </p:spPr>
        <p:txBody>
          <a:bodyPr>
            <a:normAutofit/>
          </a:bodyPr>
          <a:lstStyle>
            <a:lvl1pPr marL="0" indent="0" latinLnBrk="0">
              <a:lnSpc>
                <a:spcPct val="120000"/>
              </a:lnSpc>
              <a:spcBef>
                <a:spcPts val="0"/>
              </a:spcBef>
              <a:buNone/>
              <a:defRPr sz="1600" b="0" i="0">
                <a:latin typeface="Apple SD Gothic Neo Medium" panose="02000300000000000000" pitchFamily="2" charset="-127"/>
                <a:ea typeface="Apple SD Gothic Neo Medium" panose="02000300000000000000" pitchFamily="2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Line 13"/>
          <p:cNvSpPr>
            <a:spLocks noChangeShapeType="1"/>
          </p:cNvSpPr>
          <p:nvPr userDrawn="1"/>
        </p:nvSpPr>
        <p:spPr bwMode="auto">
          <a:xfrm>
            <a:off x="0" y="692696"/>
            <a:ext cx="9913939" cy="0"/>
          </a:xfrm>
          <a:prstGeom prst="lin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eaLnBrk="0" latinLnBrk="0" hangingPunct="0">
              <a:buFontTx/>
              <a:buChar char="•"/>
              <a:defRPr/>
            </a:pPr>
            <a:endParaRPr lang="ko-KR" altLang="en-US" sz="900" dirty="0">
              <a:solidFill>
                <a:srgbClr val="000000"/>
              </a:solidFill>
              <a:latin typeface="HY그래픽M" pitchFamily="18" charset="-127"/>
              <a:ea typeface="HY그래픽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97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CHOmole\Desktop\작업중\브로드밴드 표지\SSS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" y="721"/>
            <a:ext cx="9902943" cy="685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184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나비없음_거버닝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3829009" y="768787"/>
            <a:ext cx="307873" cy="326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33" tIns="40067" rIns="80133" bIns="40067" rtlCol="0" anchor="ctr"/>
          <a:lstStyle/>
          <a:p>
            <a:pPr algn="ctr" defTabSz="872563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-27384"/>
            <a:ext cx="9906000" cy="3462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 userDrawn="1"/>
        </p:nvSpPr>
        <p:spPr bwMode="auto">
          <a:xfrm>
            <a:off x="6465168" y="3028983"/>
            <a:ext cx="2676845" cy="400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spAutoFit/>
            <a:scene3d>
              <a:camera prst="orthographicFront"/>
              <a:lightRig rig="brightRoom" dir="tl"/>
            </a:scene3d>
            <a:sp3d extrusionH="57150" prstMaterial="flat">
              <a:bevelT w="127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defTabSz="8395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600" b="1" dirty="0">
                <a:solidFill>
                  <a:srgbClr val="C00000"/>
                </a:solidFill>
                <a:latin typeface="+mn-ea"/>
                <a:ea typeface="+mn-ea"/>
              </a:rPr>
              <a:t>CONTENTS</a:t>
            </a:r>
            <a:endParaRPr kumimoji="1" lang="ko-KR" altLang="en-US" sz="26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1511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8588" y="116632"/>
            <a:ext cx="9648825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8588" y="548680"/>
            <a:ext cx="9648825" cy="5976664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1320" y="6597353"/>
            <a:ext cx="2311400" cy="21602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509606DF-0707-4B28-A7DB-A7DDD2F50A8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597353"/>
            <a:ext cx="3136900" cy="21602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466136" y="6597353"/>
            <a:ext cx="2311400" cy="21602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ABF338F1-7BA8-4883-AA00-A587D1E26A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22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62" r:id="rId1"/>
    <p:sldLayoutId id="2147485064" r:id="rId2"/>
    <p:sldLayoutId id="2147485067" r:id="rId3"/>
    <p:sldLayoutId id="2147485068" r:id="rId4"/>
    <p:sldLayoutId id="2147485069" r:id="rId5"/>
  </p:sldLayoutIdLst>
  <p:hf hdr="0" ftr="0" dt="0"/>
  <p:txStyles>
    <p:titleStyle>
      <a:lvl1pPr algn="l" defTabSz="914287" rtl="0" eaLnBrk="1" latinLnBrk="1" hangingPunct="1">
        <a:spcBef>
          <a:spcPct val="0"/>
        </a:spcBef>
        <a:buNone/>
        <a:defRPr sz="1400" b="1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180953" indent="-180953" algn="l" defTabSz="914287" rtl="0" eaLnBrk="1" latinLnBrk="1" hangingPunct="1">
        <a:spcBef>
          <a:spcPct val="20000"/>
        </a:spcBef>
        <a:buFont typeface="Arial" panose="020B0604020202020204" pitchFamily="34" charset="0"/>
        <a:buChar char="•"/>
        <a:defRPr sz="1300" b="1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361905" indent="-180953" algn="l" defTabSz="914287" rtl="0" eaLnBrk="1" latinLnBrk="1" hangingPunct="1">
        <a:spcBef>
          <a:spcPct val="20000"/>
        </a:spcBef>
        <a:buFont typeface="Arial" panose="020B0604020202020204" pitchFamily="34" charset="0"/>
        <a:buChar char="–"/>
        <a:defRPr sz="1300" b="1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542858" indent="-180953" algn="l" defTabSz="914287" rtl="0" eaLnBrk="1" latinLnBrk="1" hangingPunct="1">
        <a:spcBef>
          <a:spcPct val="20000"/>
        </a:spcBef>
        <a:buFont typeface="Arial" panose="020B0604020202020204" pitchFamily="34" charset="0"/>
        <a:buChar char="•"/>
        <a:defRPr sz="1300" b="1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712700" indent="-169842" algn="l" defTabSz="914287" rtl="0" eaLnBrk="1" latinLnBrk="1" hangingPunct="1">
        <a:spcBef>
          <a:spcPct val="20000"/>
        </a:spcBef>
        <a:buFont typeface="Arial" panose="020B0604020202020204" pitchFamily="34" charset="0"/>
        <a:buChar char="–"/>
        <a:defRPr sz="1300" b="1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893652" indent="-180953" algn="l" defTabSz="914287" rtl="0" eaLnBrk="1" latinLnBrk="1" hangingPunct="1">
        <a:spcBef>
          <a:spcPct val="20000"/>
        </a:spcBef>
        <a:buFont typeface="Arial" panose="020B0604020202020204" pitchFamily="34" charset="0"/>
        <a:buChar char="»"/>
        <a:defRPr sz="1300" b="1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289" indent="-228572" algn="l" defTabSz="91428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1" indent="-228572" algn="l" defTabSz="91428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5" indent="-228572" algn="l" defTabSz="91428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2" algn="l" defTabSz="914287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8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4" algn="l" defTabSz="91428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7" algn="l" defTabSz="91428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7" algn="l" defTabSz="91428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60" algn="l" defTabSz="91428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3" algn="l" defTabSz="91428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6" algn="l" defTabSz="91428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kakjw@sk.com" TargetMode="External"/><Relationship Id="rId2" Type="http://schemas.openxmlformats.org/officeDocument/2006/relationships/hyperlink" Target="mailto:ddiiwoong@gmail.com" TargetMode="Externa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innaker.io/guides/developer/crd-extensions/" TargetMode="External"/><Relationship Id="rId2" Type="http://schemas.openxmlformats.org/officeDocument/2006/relationships/hyperlink" Target="https://www.spinnaker.io/reference/providers/kubernetes-v2/#workloads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innaker.io/reference/artifacts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innaker.io/guides/tutorials/codelabs/kubernetes-v2-source-to-prod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innaker.io/guides/tutorials/codelabs/kubernetes-source-to-prod/" TargetMode="External"/><Relationship Id="rId2" Type="http://schemas.openxmlformats.org/officeDocument/2006/relationships/hyperlink" Target="https://www.spinnaker.io/reference/halyard/commands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pinnaker.io/setup/productionize/" TargetMode="External"/><Relationship Id="rId4" Type="http://schemas.openxmlformats.org/officeDocument/2006/relationships/hyperlink" Target="https://www.slideshare.net/StevenShim/spinnaker-1-88986755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diiwoong.github.io/" TargetMode="External"/><Relationship Id="rId2" Type="http://schemas.openxmlformats.org/officeDocument/2006/relationships/hyperlink" Target="https://www.spinnaker.io/guides/tutorials/codelabs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kcloud.github.io/zaction/" TargetMode="External"/><Relationship Id="rId4" Type="http://schemas.openxmlformats.org/officeDocument/2006/relationships/hyperlink" Target="https://skcloud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81005" y="940986"/>
            <a:ext cx="326608" cy="1335886"/>
          </a:xfrm>
          <a:prstGeom prst="rect">
            <a:avLst/>
          </a:prstGeom>
          <a:solidFill>
            <a:srgbClr val="F200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563"/>
            <a:endParaRPr lang="ko-KR" altLang="en-US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2" name="Title 6"/>
          <p:cNvSpPr txBox="1">
            <a:spLocks/>
          </p:cNvSpPr>
          <p:nvPr/>
        </p:nvSpPr>
        <p:spPr bwMode="auto">
          <a:xfrm>
            <a:off x="766539" y="940515"/>
            <a:ext cx="8839293" cy="5392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735751">
              <a:lnSpc>
                <a:spcPts val="3505"/>
              </a:lnSpc>
              <a:tabLst>
                <a:tab pos="2337052" algn="l"/>
              </a:tabLst>
              <a:defRPr/>
            </a:pPr>
            <a:r>
              <a:rPr lang="en-US" altLang="ko-KR" spc="-25" dirty="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Continuous Delivery </a:t>
            </a:r>
          </a:p>
          <a:p>
            <a:pPr defTabSz="735751">
              <a:lnSpc>
                <a:spcPts val="3505"/>
              </a:lnSpc>
              <a:tabLst>
                <a:tab pos="2337052" algn="l"/>
              </a:tabLst>
              <a:defRPr/>
            </a:pPr>
            <a:r>
              <a:rPr lang="en-US" altLang="ko-KR" spc="-25" dirty="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With spinnaker</a:t>
            </a:r>
          </a:p>
          <a:p>
            <a:pPr defTabSz="735751">
              <a:lnSpc>
                <a:spcPts val="3505"/>
              </a:lnSpc>
              <a:tabLst>
                <a:tab pos="2337052" algn="l"/>
              </a:tabLst>
              <a:defRPr/>
            </a:pPr>
            <a:r>
              <a:rPr lang="en-US" altLang="ko-KR" spc="-25" dirty="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+mn-ea"/>
                <a:ea typeface="+mn-ea"/>
              </a:rPr>
              <a:t>On K8s Cluster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5951" y="4752729"/>
            <a:ext cx="7458931" cy="1742910"/>
          </a:xfrm>
          <a:prstGeom prst="rect">
            <a:avLst/>
          </a:prstGeom>
          <a:noFill/>
        </p:spPr>
        <p:txBody>
          <a:bodyPr wrap="square" lIns="0" tIns="40067" rIns="0" bIns="40067" rtlCol="0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872563"/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Times New Roman" pitchFamily="18" charset="0"/>
              </a:rPr>
              <a:t>김진웅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Times New Roman" pitchFamily="18" charset="0"/>
            </a:endParaRPr>
          </a:p>
          <a:p>
            <a:pPr defTabSz="872563"/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Times New Roman" pitchFamily="18" charset="0"/>
            </a:endParaRPr>
          </a:p>
          <a:p>
            <a:pPr defTabSz="872563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Times New Roman" pitchFamily="18" charset="0"/>
                <a:hlinkClick r:id="rId2"/>
              </a:rPr>
              <a:t>ddiiwoong@gmail.com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Times New Roman" pitchFamily="18" charset="0"/>
            </a:endParaRPr>
          </a:p>
          <a:p>
            <a:pPr defTabSz="872563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Times New Roman" pitchFamily="18" charset="0"/>
                <a:hlinkClick r:id="rId3"/>
              </a:rPr>
              <a:t>rokakjw@sk.com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Times New Roman" pitchFamily="18" charset="0"/>
            </a:endParaRPr>
          </a:p>
          <a:p>
            <a:pPr defTabSz="872563"/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Times New Roman" pitchFamily="18" charset="0"/>
            </a:endParaRPr>
          </a:p>
          <a:p>
            <a:pPr defTabSz="872563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Times New Roman" pitchFamily="18" charset="0"/>
              </a:rPr>
              <a:t>2018.10</a:t>
            </a:r>
          </a:p>
        </p:txBody>
      </p:sp>
    </p:spTree>
    <p:extLst>
      <p:ext uri="{BB962C8B-B14F-4D97-AF65-F5344CB8AC3E}">
        <p14:creationId xmlns:p14="http://schemas.microsoft.com/office/powerpoint/2010/main" val="494381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022A4-3AF8-D44E-9DA7-F057C010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/>
              <a:t>Versus</a:t>
            </a:r>
            <a:endParaRPr kumimoji="1"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2D87BE5E-FC73-1244-B726-705A698E5D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1786" y="764704"/>
            <a:ext cx="9359900" cy="5688632"/>
          </a:xfrm>
        </p:spPr>
        <p:txBody>
          <a:bodyPr/>
          <a:lstStyle/>
          <a:p>
            <a:r>
              <a:rPr kumimoji="1" lang="en" altLang="ko-KR" sz="2400" dirty="0"/>
              <a:t>Kubernetes V1 vs V2</a:t>
            </a:r>
          </a:p>
          <a:p>
            <a:endParaRPr kumimoji="1" lang="en-US" altLang="ko-KR" sz="2400" dirty="0"/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/>
              <a:t>K8s V1 provider (Legacy based)</a:t>
            </a:r>
          </a:p>
          <a:p>
            <a:pPr marL="647655" lvl="1" indent="-285750">
              <a:buFont typeface="Wingdings" pitchFamily="2" charset="2"/>
              <a:buChar char="§"/>
            </a:pPr>
            <a:r>
              <a:rPr kumimoji="1" lang="ko-KR" altLang="en-US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반강제적 </a:t>
            </a:r>
            <a:r>
              <a:rPr kumimoji="1" lang="en-US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–</a:t>
            </a:r>
            <a:r>
              <a:rPr kumimoji="1" lang="ko-KR" altLang="en-US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en-US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Spinnaker</a:t>
            </a:r>
            <a:r>
              <a:rPr kumimoji="1" lang="ko-KR" altLang="en-US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에서 하라는 대로</a:t>
            </a:r>
            <a:r>
              <a:rPr kumimoji="1" lang="en-US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…</a:t>
            </a:r>
          </a:p>
          <a:p>
            <a:pPr marL="647655" lvl="1" indent="-285750">
              <a:buFont typeface="Wingdings" pitchFamily="2" charset="2"/>
              <a:buChar char="§"/>
            </a:pPr>
            <a:r>
              <a:rPr kumimoji="1" lang="en-US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Spinnaker </a:t>
            </a:r>
            <a:r>
              <a:rPr kumimoji="1" lang="ko-KR" altLang="en-US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용어</a:t>
            </a:r>
            <a:r>
              <a:rPr kumimoji="1" lang="en-US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(Cluster, Server Groups, Load Balancers)</a:t>
            </a:r>
            <a:r>
              <a:rPr kumimoji="1" lang="ko-KR" altLang="en-US" sz="1600" b="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를</a:t>
            </a:r>
            <a:r>
              <a:rPr kumimoji="1" lang="ko-KR" altLang="en-US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사용하여 </a:t>
            </a:r>
            <a:r>
              <a:rPr kumimoji="1" lang="en-US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deploy</a:t>
            </a:r>
          </a:p>
          <a:p>
            <a:pPr marL="647655" lvl="1" indent="-285750">
              <a:buFont typeface="Wingdings" pitchFamily="2" charset="2"/>
              <a:buChar char="§"/>
            </a:pPr>
            <a:r>
              <a:rPr kumimoji="1" lang="en-US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Services, </a:t>
            </a:r>
            <a:r>
              <a:rPr kumimoji="1" lang="en-US" altLang="ko-KR" sz="1600" b="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ReplicaSet</a:t>
            </a:r>
            <a:r>
              <a:rPr kumimoji="1" lang="en-US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/Deployment object </a:t>
            </a:r>
            <a:r>
              <a:rPr kumimoji="1" lang="ko-KR" altLang="en-US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사용</a:t>
            </a:r>
            <a:endParaRPr kumimoji="1" lang="en-US" altLang="ko-KR" sz="1600" b="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647655" lvl="1" indent="-285750">
              <a:buFont typeface="Wingdings" pitchFamily="2" charset="2"/>
              <a:buChar char="§"/>
            </a:pPr>
            <a:r>
              <a:rPr kumimoji="1" lang="en-US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Will retire…</a:t>
            </a:r>
            <a:br>
              <a:rPr kumimoji="1" lang="en-US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endParaRPr kumimoji="1" lang="en-US" altLang="ko-KR" sz="1600" b="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539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022A4-3AF8-D44E-9DA7-F057C010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/>
              <a:t>Versus</a:t>
            </a:r>
            <a:endParaRPr kumimoji="1"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2D87BE5E-FC73-1244-B726-705A698E5D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1786" y="764704"/>
            <a:ext cx="9359900" cy="5688632"/>
          </a:xfrm>
        </p:spPr>
        <p:txBody>
          <a:bodyPr/>
          <a:lstStyle/>
          <a:p>
            <a:r>
              <a:rPr kumimoji="1" lang="en" altLang="ko-KR" sz="2400" dirty="0"/>
              <a:t>Kubernetes V1 vs V2</a:t>
            </a:r>
          </a:p>
          <a:p>
            <a:endParaRPr kumimoji="1" lang="en-US" altLang="ko-KR" sz="1600" dirty="0"/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/>
              <a:t>K8s V2 provider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(Manifest based)</a:t>
            </a:r>
          </a:p>
          <a:p>
            <a:pPr marL="647655" lvl="1" indent="-285750">
              <a:buFont typeface="Wingdings" pitchFamily="2" charset="2"/>
              <a:buChar char="§"/>
            </a:pPr>
            <a:r>
              <a:rPr kumimoji="1" lang="ko-KR" altLang="en-US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기본적으로 </a:t>
            </a:r>
            <a:r>
              <a:rPr kumimoji="1" lang="en-US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manifest file</a:t>
            </a:r>
            <a:r>
              <a:rPr kumimoji="1" lang="ko-KR" altLang="en-US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을 사용함</a:t>
            </a:r>
            <a:endParaRPr kumimoji="1" lang="en-US" altLang="ko-KR" sz="1600" b="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647655" lvl="1" indent="-285750">
              <a:buFont typeface="Wingdings" pitchFamily="2" charset="2"/>
              <a:buChar char="§"/>
            </a:pPr>
            <a:r>
              <a:rPr kumimoji="1" lang="en-US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Kubernetes </a:t>
            </a:r>
            <a:r>
              <a:rPr kumimoji="1" lang="ko-KR" altLang="en-US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클러스터에 어떻게 배포할지 스스로 </a:t>
            </a:r>
            <a:r>
              <a:rPr kumimoji="1" lang="ko-KR" altLang="en-US" sz="1600" b="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정할수</a:t>
            </a:r>
            <a:r>
              <a:rPr kumimoji="1" lang="ko-KR" altLang="en-US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있음 </a:t>
            </a:r>
            <a:r>
              <a:rPr kumimoji="1" lang="en-US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</a:t>
            </a:r>
            <a:r>
              <a:rPr kumimoji="1" lang="ko-KR" altLang="en-US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다양한 </a:t>
            </a:r>
            <a:r>
              <a:rPr kumimoji="1" lang="en-US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artifacts </a:t>
            </a:r>
            <a:r>
              <a:rPr kumimoji="1" lang="ko-KR" altLang="en-US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연동</a:t>
            </a:r>
            <a:r>
              <a:rPr kumimoji="1" lang="en-US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</a:t>
            </a:r>
          </a:p>
          <a:p>
            <a:pPr marL="647655" lvl="1" indent="-285750">
              <a:buFont typeface="Wingdings" pitchFamily="2" charset="2"/>
              <a:buChar char="§"/>
            </a:pPr>
            <a:endParaRPr kumimoji="1" lang="en-US" altLang="ko-KR" sz="1600" b="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오늘 </a:t>
            </a:r>
            <a:r>
              <a:rPr lang="en-US" altLang="ko-KR" dirty="0"/>
              <a:t>meetup</a:t>
            </a:r>
            <a:r>
              <a:rPr lang="ko-KR" altLang="en-US" dirty="0"/>
              <a:t>에서는 </a:t>
            </a:r>
            <a:r>
              <a:rPr lang="en-US" altLang="ko-KR" dirty="0"/>
              <a:t>V2 </a:t>
            </a:r>
            <a:r>
              <a:rPr lang="ko-KR" altLang="en-US" dirty="0"/>
              <a:t>만 사용할 예정임</a:t>
            </a:r>
            <a:endParaRPr lang="en" altLang="ko-KR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하지만 여전히 </a:t>
            </a:r>
            <a:r>
              <a:rPr lang="en" altLang="ko-KR" dirty="0"/>
              <a:t>alpha</a:t>
            </a:r>
            <a:r>
              <a:rPr lang="ko-KR" altLang="en-US" dirty="0"/>
              <a:t> </a:t>
            </a:r>
            <a:r>
              <a:rPr lang="en-US" altLang="ko-KR" dirty="0"/>
              <a:t>Project(spinnaker 1.8</a:t>
            </a:r>
            <a:r>
              <a:rPr lang="ko-KR" altLang="en-US" dirty="0"/>
              <a:t>기준</a:t>
            </a:r>
            <a:r>
              <a:rPr lang="en-US" altLang="ko-KR" dirty="0"/>
              <a:t>) 2.0</a:t>
            </a:r>
            <a:r>
              <a:rPr lang="ko-KR" altLang="en-US" dirty="0"/>
              <a:t>정도가 되면 정식</a:t>
            </a:r>
            <a:r>
              <a:rPr lang="en-US" altLang="ko-KR" dirty="0"/>
              <a:t> Project</a:t>
            </a:r>
            <a:r>
              <a:rPr lang="ko-KR" altLang="en-US" dirty="0"/>
              <a:t> 등록이 예상됨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dirty="0"/>
              <a:t>Spinnaker</a:t>
            </a:r>
            <a:r>
              <a:rPr lang="ko-KR" altLang="en-US" dirty="0"/>
              <a:t> 없이도 동일한 </a:t>
            </a:r>
            <a:r>
              <a:rPr lang="en-US" altLang="ko-KR" dirty="0"/>
              <a:t>manifest</a:t>
            </a:r>
            <a:r>
              <a:rPr lang="ko-KR" altLang="en-US" dirty="0"/>
              <a:t>로 </a:t>
            </a:r>
            <a:r>
              <a:rPr lang="en-US" altLang="ko-KR" dirty="0"/>
              <a:t>deploy </a:t>
            </a:r>
            <a:r>
              <a:rPr lang="ko-KR" altLang="en-US" dirty="0"/>
              <a:t>가능함</a:t>
            </a:r>
            <a:endParaRPr lang="en" altLang="ko-KR" dirty="0"/>
          </a:p>
          <a:p>
            <a:endParaRPr lang="en" altLang="ko-KR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dirty="0"/>
              <a:t>Manifest</a:t>
            </a:r>
            <a:r>
              <a:rPr lang="ko-KR" altLang="en-US" dirty="0"/>
              <a:t> </a:t>
            </a:r>
            <a:r>
              <a:rPr lang="ko-KR" altLang="en-US" dirty="0" err="1"/>
              <a:t>배포방식</a:t>
            </a:r>
            <a:endParaRPr lang="en" altLang="ko-KR" dirty="0"/>
          </a:p>
          <a:p>
            <a:pPr lvl="1">
              <a:buFont typeface="Wingdings" pitchFamily="2" charset="2"/>
              <a:buChar char="§"/>
            </a:pPr>
            <a:r>
              <a:rPr lang="en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hardcoded in the pipeline (using </a:t>
            </a:r>
            <a:r>
              <a:rPr lang="en" altLang="ko-KR" sz="1600" b="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testbox</a:t>
            </a:r>
            <a:r>
              <a:rPr lang="en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in the UI)</a:t>
            </a:r>
          </a:p>
          <a:p>
            <a:pPr lvl="1">
              <a:buFont typeface="Wingdings" pitchFamily="2" charset="2"/>
              <a:buChar char="§"/>
            </a:pPr>
            <a:r>
              <a:rPr lang="en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Using version control (like </a:t>
            </a:r>
            <a:r>
              <a:rPr lang="en" altLang="ko-KR" sz="1600" b="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github</a:t>
            </a:r>
            <a:r>
              <a:rPr lang="en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en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git </a:t>
            </a:r>
            <a:r>
              <a:rPr lang="en-US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repository</a:t>
            </a:r>
            <a:r>
              <a:rPr lang="ko-KR" altLang="en-US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 </a:t>
            </a:r>
            <a:r>
              <a:rPr lang="en-US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Push</a:t>
            </a:r>
            <a:endParaRPr lang="en" altLang="ko-KR" sz="1600" b="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lvl="2">
              <a:buFont typeface="Wingdings" pitchFamily="2" charset="2"/>
              <a:buChar char="§"/>
            </a:pPr>
            <a:r>
              <a:rPr lang="en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use webhooks to trigger changes to the manifest file</a:t>
            </a:r>
          </a:p>
          <a:p>
            <a:pPr lvl="2">
              <a:buFont typeface="Wingdings" pitchFamily="2" charset="2"/>
              <a:buChar char="§"/>
            </a:pPr>
            <a:r>
              <a:rPr lang="en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history and audit log</a:t>
            </a:r>
            <a:r>
              <a:rPr lang="ko-KR" altLang="en-US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" altLang="ko-KR" sz="16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(version control)</a:t>
            </a:r>
          </a:p>
        </p:txBody>
      </p:sp>
    </p:spTree>
    <p:extLst>
      <p:ext uri="{BB962C8B-B14F-4D97-AF65-F5344CB8AC3E}">
        <p14:creationId xmlns:p14="http://schemas.microsoft.com/office/powerpoint/2010/main" val="825406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022A4-3AF8-D44E-9DA7-F057C010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/>
              <a:t>Versus</a:t>
            </a:r>
            <a:endParaRPr kumimoji="1"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57EC132-B754-CE42-BFBF-6746BC724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119165"/>
              </p:ext>
            </p:extLst>
          </p:nvPr>
        </p:nvGraphicFramePr>
        <p:xfrm>
          <a:off x="992560" y="1470484"/>
          <a:ext cx="7920880" cy="1828800"/>
        </p:xfrm>
        <a:graphic>
          <a:graphicData uri="http://schemas.openxmlformats.org/drawingml/2006/table">
            <a:tbl>
              <a:tblPr/>
              <a:tblGrid>
                <a:gridCol w="3960440">
                  <a:extLst>
                    <a:ext uri="{9D8B030D-6E8A-4147-A177-3AD203B41FA5}">
                      <a16:colId xmlns:a16="http://schemas.microsoft.com/office/drawing/2014/main" val="3186835495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38377055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b="1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Jenkins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Spinnaker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50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강력한 </a:t>
                      </a:r>
                      <a:r>
                        <a:rPr lang="ko-KR" altLang="en-US" b="0" i="0" dirty="0" err="1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빌드서버</a:t>
                      </a:r>
                      <a:endParaRPr lang="ko-KR" altLang="en-US" b="0" i="0" dirty="0">
                        <a:effectLst/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b="0" i="0" dirty="0" err="1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클라우드</a:t>
                      </a:r>
                      <a:r>
                        <a:rPr lang="ko-KR" altLang="en-US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 자원의 </a:t>
                      </a:r>
                      <a:r>
                        <a:rPr lang="en-US" altLang="ko-KR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1</a:t>
                      </a:r>
                      <a:r>
                        <a:rPr lang="ko-KR" altLang="en-US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차 연동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462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완전한 </a:t>
                      </a:r>
                      <a:r>
                        <a:rPr lang="en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deployment tool</a:t>
                      </a:r>
                      <a:r>
                        <a:rPr lang="ko-KR" altLang="en-US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이 아님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0" i="0" dirty="0" err="1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vm</a:t>
                      </a:r>
                      <a:r>
                        <a:rPr lang="en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 &amp; deployments </a:t>
                      </a:r>
                      <a:r>
                        <a:rPr lang="ko-KR" altLang="en-US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안에 </a:t>
                      </a:r>
                      <a:r>
                        <a:rPr lang="ko-KR" altLang="en-US" b="0" i="0" dirty="0" err="1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빌드되어</a:t>
                      </a:r>
                      <a:r>
                        <a:rPr lang="ko-KR" altLang="en-US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 있음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796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b="0" i="0" dirty="0" err="1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스크립팅이</a:t>
                      </a:r>
                      <a:r>
                        <a:rPr lang="ko-KR" altLang="en-US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 많이 필요함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별도의 </a:t>
                      </a:r>
                      <a:r>
                        <a:rPr lang="ko-KR" altLang="en-US" b="0" i="0" dirty="0" err="1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스크립팅이</a:t>
                      </a:r>
                      <a:r>
                        <a:rPr lang="ko-KR" altLang="en-US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 많이 </a:t>
                      </a:r>
                      <a:r>
                        <a:rPr lang="ko-KR" altLang="en-US" b="0" i="0" dirty="0" err="1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필요없음</a:t>
                      </a:r>
                      <a:endParaRPr lang="ko-KR" altLang="en-US" b="0" i="0" dirty="0">
                        <a:effectLst/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459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기능들이 모두 플러그인 형태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CI tool</a:t>
                      </a:r>
                      <a:r>
                        <a:rPr lang="ko-KR" altLang="en-US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이 아님</a:t>
                      </a:r>
                      <a:r>
                        <a:rPr lang="en-US" altLang="ko-KR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(</a:t>
                      </a:r>
                      <a:r>
                        <a:rPr lang="en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CI tools</a:t>
                      </a:r>
                      <a:r>
                        <a:rPr lang="ko-KR" altLang="en-US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이 </a:t>
                      </a:r>
                      <a:r>
                        <a:rPr lang="ko-KR" altLang="en-US" b="0" i="0" dirty="0" err="1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백엔드로</a:t>
                      </a:r>
                      <a:r>
                        <a:rPr lang="en-US" altLang="ko-KR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225627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46A07F6-8539-3149-B496-87B0A144B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931554"/>
              </p:ext>
            </p:extLst>
          </p:nvPr>
        </p:nvGraphicFramePr>
        <p:xfrm>
          <a:off x="992560" y="4258776"/>
          <a:ext cx="7920880" cy="2194560"/>
        </p:xfrm>
        <a:graphic>
          <a:graphicData uri="http://schemas.openxmlformats.org/drawingml/2006/table">
            <a:tbl>
              <a:tblPr/>
              <a:tblGrid>
                <a:gridCol w="3960440">
                  <a:extLst>
                    <a:ext uri="{9D8B030D-6E8A-4147-A177-3AD203B41FA5}">
                      <a16:colId xmlns:a16="http://schemas.microsoft.com/office/drawing/2014/main" val="3239576054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17997191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b="1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Kubernetes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Spinnaker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78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리소스 사용 제한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정의한 퍼센트로 </a:t>
                      </a:r>
                      <a:r>
                        <a:rPr lang="en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rollout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862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slow rollout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각 단계별 검증 가능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4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High rollback cost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0" i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Fast rollbacks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509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Linear rollouts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resource </a:t>
                      </a:r>
                      <a:r>
                        <a:rPr lang="ko-KR" altLang="en-US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사용량이 큼</a:t>
                      </a:r>
                      <a:r>
                        <a:rPr lang="en-US" altLang="ko-KR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(Cost)</a:t>
                      </a:r>
                      <a:endParaRPr lang="ko-KR" altLang="en-US" b="0" i="0" dirty="0">
                        <a:effectLst/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062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b="0" i="0" dirty="0" err="1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검증단계가</a:t>
                      </a:r>
                      <a:r>
                        <a:rPr lang="ko-KR" altLang="en-US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 없음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Approval(Judgement)</a:t>
                      </a:r>
                      <a:endParaRPr lang="ko-KR" altLang="en-US" b="0" i="0" dirty="0">
                        <a:effectLst/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10211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2759B2C8-F65E-F443-8F81-3B8CCEFF2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680" y="876817"/>
            <a:ext cx="2652970" cy="6097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Jenkins</a:t>
            </a:r>
            <a:r>
              <a:rPr kumimoji="0" lang="ko-KR" altLang="ko-KR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0" lang="ko-KR" altLang="ko-KR" sz="24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vs</a:t>
            </a:r>
            <a:r>
              <a:rPr kumimoji="0" lang="ko-KR" altLang="ko-KR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0" lang="ko-KR" altLang="ko-KR" sz="24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Spinnaker</a:t>
            </a:r>
            <a:endParaRPr kumimoji="0" lang="ko-KR" altLang="ko-KR" sz="2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4014E7-7529-2C47-8076-F15C23E55CEA}"/>
              </a:ext>
            </a:extLst>
          </p:cNvPr>
          <p:cNvSpPr/>
          <p:nvPr/>
        </p:nvSpPr>
        <p:spPr>
          <a:xfrm>
            <a:off x="416496" y="3759423"/>
            <a:ext cx="3350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latinLnBrk="0" hangingPunct="0"/>
            <a:r>
              <a:rPr kumimoji="0" lang="ko-KR" altLang="ko-KR" sz="24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Kubernetes</a:t>
            </a:r>
            <a:r>
              <a:rPr kumimoji="0" lang="ko-KR" altLang="ko-KR" sz="2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0" lang="ko-KR" altLang="ko-KR" sz="24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vs</a:t>
            </a:r>
            <a:r>
              <a:rPr kumimoji="0" lang="ko-KR" altLang="ko-KR" sz="2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0" lang="ko-KR" altLang="ko-KR" sz="24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Spinnaker</a:t>
            </a:r>
            <a:endParaRPr kumimoji="0" lang="en-US" altLang="ko-KR" sz="24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539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1D13B-CEBB-5848-B1CF-E7D293999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/>
              <a:t>Concept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A34C65-9FEF-8F4D-A35A-FF65F0F5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1786" y="764704"/>
            <a:ext cx="9359900" cy="5688632"/>
          </a:xfrm>
        </p:spPr>
        <p:txBody>
          <a:bodyPr/>
          <a:lstStyle/>
          <a:p>
            <a:r>
              <a:rPr kumimoji="1" lang="en-US" altLang="ko-KR" sz="2400" dirty="0"/>
              <a:t>Terminology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처음에 </a:t>
            </a:r>
            <a:r>
              <a:rPr kumimoji="1" lang="ko-KR" altLang="en-US" dirty="0" err="1"/>
              <a:t>사용하다보면</a:t>
            </a:r>
            <a:r>
              <a:rPr kumimoji="1" lang="ko-KR" altLang="en-US" dirty="0"/>
              <a:t> 가장 혼돈이 생기는 부분 </a:t>
            </a:r>
            <a:r>
              <a:rPr kumimoji="1" lang="en-US" altLang="ko-KR" dirty="0"/>
              <a:t>(</a:t>
            </a:r>
            <a:r>
              <a:rPr kumimoji="1" lang="ko-KR" altLang="en-US" dirty="0"/>
              <a:t>용어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GCE, EC2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쓰면 쉽지만 </a:t>
            </a:r>
            <a:r>
              <a:rPr kumimoji="1" lang="en-US" altLang="ko-KR" dirty="0"/>
              <a:t>Kubernetes</a:t>
            </a:r>
            <a:r>
              <a:rPr kumimoji="1" lang="ko-KR" altLang="en-US" dirty="0"/>
              <a:t> 사용용어들과 달라 별도로 정리가 필요함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209A96C-C50B-7F41-BEEB-779A69758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861519"/>
              </p:ext>
            </p:extLst>
          </p:nvPr>
        </p:nvGraphicFramePr>
        <p:xfrm>
          <a:off x="956556" y="2420888"/>
          <a:ext cx="7992887" cy="2263140"/>
        </p:xfrm>
        <a:graphic>
          <a:graphicData uri="http://schemas.openxmlformats.org/drawingml/2006/table">
            <a:tbl>
              <a:tblPr/>
              <a:tblGrid>
                <a:gridCol w="2496277">
                  <a:extLst>
                    <a:ext uri="{9D8B030D-6E8A-4147-A177-3AD203B41FA5}">
                      <a16:colId xmlns:a16="http://schemas.microsoft.com/office/drawing/2014/main" val="381087167"/>
                    </a:ext>
                  </a:extLst>
                </a:gridCol>
                <a:gridCol w="2496277">
                  <a:extLst>
                    <a:ext uri="{9D8B030D-6E8A-4147-A177-3AD203B41FA5}">
                      <a16:colId xmlns:a16="http://schemas.microsoft.com/office/drawing/2014/main" val="1315789064"/>
                    </a:ext>
                  </a:extLst>
                </a:gridCol>
                <a:gridCol w="3000333">
                  <a:extLst>
                    <a:ext uri="{9D8B030D-6E8A-4147-A177-3AD203B41FA5}">
                      <a16:colId xmlns:a16="http://schemas.microsoft.com/office/drawing/2014/main" val="3162821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 sz="1600" b="0" i="0" dirty="0">
                          <a:solidFill>
                            <a:srgbClr val="333333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Spinnaker</a:t>
                      </a:r>
                    </a:p>
                  </a:txBody>
                  <a:tcPr marL="95250" marR="142875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600" b="0" i="0">
                          <a:solidFill>
                            <a:srgbClr val="333333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Kubernetes</a:t>
                      </a:r>
                    </a:p>
                  </a:txBody>
                  <a:tcPr marL="95250" marR="142875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0" i="0">
                          <a:solidFill>
                            <a:srgbClr val="333333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비고</a:t>
                      </a:r>
                    </a:p>
                  </a:txBody>
                  <a:tcPr marL="95250" marR="142875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35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 sz="1600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Server Group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600" b="0" i="0" u="none" strike="noStrike" dirty="0">
                          <a:solidFill>
                            <a:srgbClr val="3572B0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hlinkClick r:id="rId2"/>
                        </a:rPr>
                        <a:t>Workloads</a:t>
                      </a:r>
                      <a:endParaRPr lang="en" sz="1600" b="0" i="0" dirty="0">
                        <a:effectLst/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600" b="0" i="0" u="none" strike="noStrike" dirty="0">
                          <a:solidFill>
                            <a:srgbClr val="3572B0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hlinkClick r:id="rId3"/>
                        </a:rPr>
                        <a:t>CRD</a:t>
                      </a:r>
                      <a:r>
                        <a:rPr lang="ko-KR" altLang="en-US" sz="1600" b="0" i="0" u="none" strike="noStrike" dirty="0">
                          <a:solidFill>
                            <a:srgbClr val="3572B0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hlinkClick r:id="rId3"/>
                        </a:rPr>
                        <a:t>의 경우 별도 </a:t>
                      </a:r>
                      <a:r>
                        <a:rPr lang="en" sz="1600" b="0" i="0" u="none" strike="noStrike" dirty="0">
                          <a:solidFill>
                            <a:srgbClr val="3572B0"/>
                          </a:solidFill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  <a:hlinkClick r:id="rId3"/>
                        </a:rPr>
                        <a:t>Build</a:t>
                      </a:r>
                      <a:endParaRPr lang="en" sz="1600" b="0" i="0" dirty="0">
                        <a:effectLst/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05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 sz="1600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Clusters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600" b="0" i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Logical Server Group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0" i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 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234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 sz="1600" b="0" i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Load Balancer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600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Services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600" b="0" i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LoadBalancer(k8s) </a:t>
                      </a:r>
                      <a:r>
                        <a:rPr lang="ko-KR" altLang="en-US" sz="1600" b="0" i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미지원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8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 sz="1600" b="0" i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Firewall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600" b="0" i="0" dirty="0" err="1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NetworkPolicies</a:t>
                      </a:r>
                      <a:endParaRPr lang="en" sz="1600" b="0" i="0" dirty="0">
                        <a:effectLst/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0" i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 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736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" sz="1600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Applications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87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Service </a:t>
                      </a:r>
                      <a:r>
                        <a:rPr lang="en-US" altLang="ko-KR" sz="1600" b="0" i="0" dirty="0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S</a:t>
                      </a:r>
                      <a:r>
                        <a:rPr lang="en" altLang="ko-KR" sz="1600" b="0" i="0" dirty="0" err="1">
                          <a:effectLst/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tructure</a:t>
                      </a:r>
                      <a:endParaRPr lang="en" altLang="ko-KR" sz="1600" b="0" i="0" dirty="0">
                        <a:effectLst/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600" b="0" i="0" dirty="0">
                        <a:effectLst/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67097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A9979AB-5412-C845-9301-58AA83D09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8" y="1735808"/>
            <a:ext cx="65" cy="8813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5067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endParaRPr kumimoji="0" lang="ko-KR" altLang="ko-KR" sz="7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endParaRPr kumimoji="0" lang="ko-KR" altLang="ko-KR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041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1D13B-CEBB-5848-B1CF-E7D293999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/>
              <a:t>Concept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A34C65-9FEF-8F4D-A35A-FF65F0F54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1786" y="764704"/>
            <a:ext cx="9359900" cy="5688632"/>
          </a:xfrm>
        </p:spPr>
        <p:txBody>
          <a:bodyPr/>
          <a:lstStyle/>
          <a:p>
            <a:r>
              <a:rPr lang="en" altLang="ko-KR" sz="2400" dirty="0"/>
              <a:t>Application Management</a:t>
            </a:r>
          </a:p>
          <a:p>
            <a:r>
              <a:rPr lang="en" altLang="ko-KR" dirty="0"/>
              <a:t>Spinnaker</a:t>
            </a:r>
            <a:r>
              <a:rPr lang="ko-KR" altLang="en-US" dirty="0"/>
              <a:t>에서 </a:t>
            </a:r>
            <a:r>
              <a:rPr lang="en" altLang="ko-KR" dirty="0"/>
              <a:t>Application </a:t>
            </a:r>
            <a:r>
              <a:rPr lang="ko-KR" altLang="en-US" dirty="0"/>
              <a:t>이란 배포하려는 서비스를 나타내는 구조라 생각하면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dirty="0"/>
              <a:t>pipeline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dirty="0"/>
              <a:t>Clusters, Server Group</a:t>
            </a:r>
            <a:r>
              <a:rPr lang="ko-KR" altLang="en-US" dirty="0"/>
              <a:t>의 집합이며</a:t>
            </a:r>
            <a:r>
              <a:rPr lang="en-US" altLang="ko-KR" dirty="0"/>
              <a:t>, </a:t>
            </a:r>
            <a:r>
              <a:rPr lang="en" altLang="ko-KR" dirty="0"/>
              <a:t>firewall</a:t>
            </a:r>
            <a:r>
              <a:rPr lang="ko-KR" altLang="en-US" dirty="0"/>
              <a:t>과 </a:t>
            </a:r>
            <a:r>
              <a:rPr lang="en" altLang="ko-KR" dirty="0" err="1"/>
              <a:t>loadbalancer</a:t>
            </a:r>
            <a:r>
              <a:rPr lang="ko-KR" altLang="en-US" dirty="0" err="1"/>
              <a:t>를</a:t>
            </a:r>
            <a:r>
              <a:rPr lang="ko-KR" altLang="en-US" dirty="0"/>
              <a:t> 포함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dirty="0"/>
              <a:t>Canary Config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A9979AB-5412-C845-9301-58AA83D09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8" y="1735808"/>
            <a:ext cx="65" cy="8813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5067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endParaRPr kumimoji="0" lang="ko-KR" altLang="ko-KR" sz="7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endParaRPr kumimoji="0" lang="ko-KR" altLang="ko-KR" sz="18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6CE1E8-772D-1E4D-8B92-122CE2EFB6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8744" y="2715557"/>
            <a:ext cx="4608512" cy="373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47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BD540-2016-8B4B-829B-7E18DC2B5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/>
              <a:t>Concept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E069A0-9B8D-7243-9A78-64B65AEB97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altLang="ko-KR" sz="2400" dirty="0"/>
              <a:t>Cluster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dirty="0"/>
              <a:t>Kubernetes</a:t>
            </a:r>
            <a:r>
              <a:rPr lang="ko-KR" altLang="en-US" dirty="0"/>
              <a:t>의 </a:t>
            </a:r>
            <a:r>
              <a:rPr lang="en" altLang="ko-KR" dirty="0"/>
              <a:t>Cluster</a:t>
            </a:r>
            <a:r>
              <a:rPr lang="ko-KR" altLang="en-US" dirty="0"/>
              <a:t>가 아님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dirty="0"/>
              <a:t>Spinnaker</a:t>
            </a:r>
            <a:r>
              <a:rPr lang="ko-KR" altLang="en-US" dirty="0"/>
              <a:t>에서 </a:t>
            </a:r>
            <a:r>
              <a:rPr lang="en" altLang="ko-KR" dirty="0"/>
              <a:t>Server Group</a:t>
            </a:r>
            <a:r>
              <a:rPr lang="ko-KR" altLang="en-US" dirty="0"/>
              <a:t>의 논리적인 그룹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endParaRPr lang="en-US" altLang="ko-KR" dirty="0"/>
          </a:p>
          <a:p>
            <a:r>
              <a:rPr lang="en" altLang="ko-KR" sz="2400" dirty="0"/>
              <a:t>Artifacts</a:t>
            </a:r>
          </a:p>
          <a:p>
            <a:r>
              <a:rPr lang="en" altLang="ko-KR" dirty="0">
                <a:hlinkClick r:id="rId2"/>
              </a:rPr>
              <a:t>https://www.spinnaker.io/reference/artifacts/</a:t>
            </a:r>
            <a:endParaRPr lang="en" altLang="ko-KR" dirty="0"/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dirty="0"/>
              <a:t>a Docker image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dirty="0"/>
              <a:t>a file stored in GitHub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dirty="0"/>
              <a:t>an Amazon Machine Image (AMI)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dirty="0"/>
              <a:t>a binary blob in S3, G</a:t>
            </a:r>
            <a:r>
              <a:rPr lang="en-US" altLang="ko-KR" dirty="0" err="1"/>
              <a:t>oogle</a:t>
            </a:r>
            <a:r>
              <a:rPr lang="en-US" altLang="ko-KR" dirty="0"/>
              <a:t> </a:t>
            </a:r>
            <a:r>
              <a:rPr lang="en" altLang="ko-KR" dirty="0"/>
              <a:t>Cloud Storage, Google Pub/Sub, etc.</a:t>
            </a:r>
            <a:endParaRPr lang="ko-KR" altLang="en-US" dirty="0"/>
          </a:p>
          <a:p>
            <a:endParaRPr lang="ko-KR" altLang="en-US" dirty="0"/>
          </a:p>
          <a:p>
            <a:r>
              <a:rPr lang="en" altLang="ko-KR" sz="2400" dirty="0"/>
              <a:t>Server Group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 err="1"/>
              <a:t>기본자원인</a:t>
            </a:r>
            <a:r>
              <a:rPr lang="ko-KR" altLang="en-US" dirty="0"/>
              <a:t> </a:t>
            </a:r>
            <a:r>
              <a:rPr lang="ko-KR" altLang="en-US" dirty="0" err="1"/>
              <a:t>서버그룹은</a:t>
            </a:r>
            <a:r>
              <a:rPr lang="ko-KR" altLang="en-US" dirty="0"/>
              <a:t> </a:t>
            </a:r>
            <a:r>
              <a:rPr lang="ko-KR" altLang="en-US" dirty="0" err="1"/>
              <a:t>배포할수</a:t>
            </a:r>
            <a:r>
              <a:rPr lang="ko-KR" altLang="en-US" dirty="0"/>
              <a:t> 있는 </a:t>
            </a:r>
            <a:r>
              <a:rPr lang="en" altLang="ko-KR" dirty="0"/>
              <a:t>artifacts</a:t>
            </a:r>
            <a:r>
              <a:rPr lang="ko-KR" altLang="en-US" dirty="0"/>
              <a:t> 와 인스턴스</a:t>
            </a:r>
            <a:r>
              <a:rPr lang="en-US" altLang="ko-KR" dirty="0"/>
              <a:t>(</a:t>
            </a:r>
            <a:r>
              <a:rPr lang="en" altLang="ko-KR" dirty="0"/>
              <a:t>pod) </a:t>
            </a:r>
            <a:r>
              <a:rPr lang="ko-KR" altLang="en-US" dirty="0"/>
              <a:t>수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" altLang="ko-KR" dirty="0"/>
              <a:t>Auto-Scaling, metadata </a:t>
            </a:r>
            <a:r>
              <a:rPr lang="ko-KR" altLang="en-US" dirty="0"/>
              <a:t>등 기본 </a:t>
            </a:r>
            <a:r>
              <a:rPr lang="ko-KR" altLang="en-US" dirty="0" err="1"/>
              <a:t>구성등을</a:t>
            </a:r>
            <a:r>
              <a:rPr lang="ko-KR" altLang="en-US" dirty="0"/>
              <a:t> 가지고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 err="1"/>
              <a:t>서버그룹은</a:t>
            </a:r>
            <a:r>
              <a:rPr lang="ko-KR" altLang="en-US" dirty="0"/>
              <a:t> </a:t>
            </a:r>
            <a:r>
              <a:rPr lang="en" altLang="ko-KR" dirty="0" err="1"/>
              <a:t>LoadBalacer</a:t>
            </a:r>
            <a:r>
              <a:rPr lang="ko-KR" altLang="en-US" dirty="0"/>
              <a:t>나 </a:t>
            </a:r>
            <a:r>
              <a:rPr lang="en" altLang="ko-KR" dirty="0"/>
              <a:t>Firewall </a:t>
            </a:r>
            <a:r>
              <a:rPr lang="ko-KR" altLang="en-US" dirty="0"/>
              <a:t>도 선택적으로 연결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배포된 </a:t>
            </a:r>
            <a:r>
              <a:rPr lang="en" altLang="ko-KR" dirty="0" err="1"/>
              <a:t>vm</a:t>
            </a:r>
            <a:r>
              <a:rPr lang="ko-KR" altLang="en-US" dirty="0"/>
              <a:t>이나 </a:t>
            </a:r>
            <a:r>
              <a:rPr lang="en" altLang="ko-KR" dirty="0"/>
              <a:t>pod </a:t>
            </a:r>
            <a:r>
              <a:rPr lang="ko-KR" altLang="en-US" dirty="0"/>
              <a:t>형태로 배포된 </a:t>
            </a:r>
            <a:r>
              <a:rPr lang="en" altLang="ko-KR" dirty="0"/>
              <a:t>application</a:t>
            </a:r>
            <a:r>
              <a:rPr lang="ko-KR" altLang="en-US" dirty="0"/>
              <a:t>의 집합체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41298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8DCD4-035F-3C4D-8A86-84363EC2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/>
              <a:t>Concept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90CB14-2126-8249-AA14-94B292DB3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" altLang="ko-KR" sz="2400" dirty="0">
                <a:solidFill>
                  <a:prstClr val="black"/>
                </a:solidFill>
              </a:rPr>
              <a:t>Cloud Provider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" altLang="ko-KR" dirty="0">
                <a:solidFill>
                  <a:prstClr val="black"/>
                </a:solidFill>
              </a:rPr>
              <a:t>IaaS - AWS, GCP, Azure, Oracle, </a:t>
            </a:r>
            <a:r>
              <a:rPr lang="en" altLang="ko-KR" dirty="0" err="1">
                <a:solidFill>
                  <a:prstClr val="black"/>
                </a:solidFill>
              </a:rPr>
              <a:t>Openstack</a:t>
            </a:r>
            <a:endParaRPr lang="en" altLang="ko-KR" dirty="0">
              <a:solidFill>
                <a:prstClr val="black"/>
              </a:solidFill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n" altLang="ko-KR" dirty="0">
                <a:solidFill>
                  <a:prstClr val="black"/>
                </a:solidFill>
              </a:rPr>
              <a:t>PaaS -  Google App Engine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" altLang="ko-KR" dirty="0">
                <a:solidFill>
                  <a:prstClr val="black"/>
                </a:solidFill>
              </a:rPr>
              <a:t>Orchestrator - K8s, DC/OS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" altLang="ko-KR" dirty="0">
                <a:solidFill>
                  <a:prstClr val="black"/>
                </a:solidFill>
              </a:rPr>
              <a:t>Docker v2 Registry</a:t>
            </a:r>
          </a:p>
          <a:p>
            <a:pPr marL="285750" lvl="0" indent="-285750">
              <a:buFont typeface="Wingdings" pitchFamily="2" charset="2"/>
              <a:buChar char="§"/>
            </a:pPr>
            <a:endParaRPr lang="en" altLang="ko-KR" dirty="0">
              <a:solidFill>
                <a:prstClr val="black"/>
              </a:solidFill>
            </a:endParaRPr>
          </a:p>
          <a:p>
            <a:r>
              <a:rPr lang="en" altLang="ko-KR" sz="2400" dirty="0"/>
              <a:t>Account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dirty="0"/>
              <a:t>Cloud Provider</a:t>
            </a:r>
            <a:r>
              <a:rPr lang="ko-KR" altLang="en-US" dirty="0"/>
              <a:t>에 인증하기 위한 </a:t>
            </a:r>
            <a:r>
              <a:rPr lang="en" altLang="ko-KR" dirty="0"/>
              <a:t>Spinnaker</a:t>
            </a:r>
            <a:r>
              <a:rPr lang="ko-KR" altLang="en-US" dirty="0"/>
              <a:t>에서만 사용하는 </a:t>
            </a:r>
            <a:r>
              <a:rPr lang="en" altLang="ko-KR" dirty="0"/>
              <a:t>Name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dirty="0"/>
              <a:t>Provider</a:t>
            </a:r>
            <a:r>
              <a:rPr lang="ko-KR" altLang="en-US" dirty="0"/>
              <a:t>별 </a:t>
            </a:r>
            <a:r>
              <a:rPr lang="en-US" altLang="ko-KR" dirty="0"/>
              <a:t>Multiple</a:t>
            </a:r>
            <a:r>
              <a:rPr lang="ko-KR" altLang="en-US" dirty="0"/>
              <a:t> </a:t>
            </a:r>
            <a:r>
              <a:rPr lang="en-US" altLang="ko-KR" dirty="0"/>
              <a:t>Account</a:t>
            </a:r>
            <a:r>
              <a:rPr lang="ko-KR" altLang="en-US" dirty="0"/>
              <a:t> 가능</a:t>
            </a:r>
            <a:endParaRPr lang="en-US" altLang="ko-KR" dirty="0"/>
          </a:p>
          <a:p>
            <a:pPr marL="647655" lvl="1" indent="-285750">
              <a:buFont typeface="Wingdings" pitchFamily="2" charset="2"/>
              <a:buChar char="§"/>
            </a:pPr>
            <a:r>
              <a:rPr lang="en-US" altLang="ko-KR" dirty="0"/>
              <a:t>Dev/Staging/Prod</a:t>
            </a:r>
          </a:p>
          <a:p>
            <a:pPr marL="647655" lvl="1" indent="-285750">
              <a:buFont typeface="Wingdings" pitchFamily="2" charset="2"/>
              <a:buChar char="§"/>
            </a:pPr>
            <a:endParaRPr lang="en" altLang="ko-KR" dirty="0"/>
          </a:p>
          <a:p>
            <a:pPr lvl="0"/>
            <a:endParaRPr lang="en" altLang="ko-KR" dirty="0">
              <a:solidFill>
                <a:prstClr val="black"/>
              </a:solidFill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227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FAFC3-A945-F742-A5B3-2F646E73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/>
              <a:t>Deployment Strategies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B73274-6483-5D44-A653-725909ACEF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1786" y="4149080"/>
            <a:ext cx="9359900" cy="2376264"/>
          </a:xfrm>
        </p:spPr>
        <p:txBody>
          <a:bodyPr/>
          <a:lstStyle/>
          <a:p>
            <a:pPr fontAlgn="base"/>
            <a:r>
              <a:rPr lang="en" altLang="ko-KR" b="1" dirty="0"/>
              <a:t>Red / Black (same as Blue / Green)</a:t>
            </a:r>
          </a:p>
          <a:p>
            <a:pPr marL="285750" indent="-285750" fontAlgn="base">
              <a:buFont typeface="Wingdings" pitchFamily="2" charset="2"/>
              <a:buChar char="§"/>
            </a:pPr>
            <a:r>
              <a:rPr lang="ko-KR" altLang="en-US" dirty="0"/>
              <a:t>동일한 양의 </a:t>
            </a:r>
            <a:r>
              <a:rPr lang="en" altLang="ko-KR" dirty="0"/>
              <a:t>instance</a:t>
            </a:r>
            <a:r>
              <a:rPr lang="ko-KR" altLang="en-US" dirty="0"/>
              <a:t>로 이루어진 새로운 </a:t>
            </a:r>
            <a:r>
              <a:rPr lang="en" altLang="ko-KR" dirty="0"/>
              <a:t>Server Group</a:t>
            </a:r>
            <a:r>
              <a:rPr lang="ko-KR" altLang="en-US" dirty="0"/>
              <a:t>을 생성한다</a:t>
            </a:r>
          </a:p>
          <a:p>
            <a:pPr marL="285750" indent="-285750" fontAlgn="base">
              <a:buFont typeface="Wingdings" pitchFamily="2" charset="2"/>
              <a:buChar char="§"/>
            </a:pPr>
            <a:r>
              <a:rPr lang="ko-KR" altLang="en-US" dirty="0"/>
              <a:t>신규 </a:t>
            </a:r>
            <a:r>
              <a:rPr lang="en" altLang="ko-KR" dirty="0"/>
              <a:t>Server Group</a:t>
            </a:r>
            <a:r>
              <a:rPr lang="ko-KR" altLang="en-US" dirty="0"/>
              <a:t>이 정상상태가 되면 </a:t>
            </a:r>
            <a:r>
              <a:rPr lang="en" altLang="ko-KR" dirty="0"/>
              <a:t>LB</a:t>
            </a:r>
            <a:r>
              <a:rPr lang="ko-KR" altLang="en-US" dirty="0"/>
              <a:t>는 신규 </a:t>
            </a:r>
            <a:r>
              <a:rPr lang="en" altLang="ko-KR" dirty="0"/>
              <a:t>Server Group</a:t>
            </a:r>
            <a:r>
              <a:rPr lang="ko-KR" altLang="en-US" dirty="0"/>
              <a:t>에 트래픽을 분산한다</a:t>
            </a:r>
            <a:r>
              <a:rPr lang="en-US" altLang="ko-KR" dirty="0"/>
              <a:t>.</a:t>
            </a:r>
          </a:p>
          <a:p>
            <a:pPr fontAlgn="base"/>
            <a:r>
              <a:rPr lang="en" altLang="ko-KR" b="1" dirty="0"/>
              <a:t>Rolling red/black</a:t>
            </a:r>
          </a:p>
          <a:p>
            <a:pPr marL="285750" indent="-285750" fontAlgn="base">
              <a:buFont typeface="Wingdings" pitchFamily="2" charset="2"/>
              <a:buChar char="§"/>
            </a:pPr>
            <a:r>
              <a:rPr lang="ko-KR" altLang="en-US" dirty="0"/>
              <a:t>이전과 동일하지만 </a:t>
            </a:r>
            <a:r>
              <a:rPr lang="ko-KR" altLang="en-US" dirty="0" err="1"/>
              <a:t>인스턴스별</a:t>
            </a:r>
            <a:r>
              <a:rPr lang="ko-KR" altLang="en-US" dirty="0"/>
              <a:t> 또는 그룹별로 </a:t>
            </a:r>
            <a:r>
              <a:rPr lang="en" altLang="ko-KR" dirty="0"/>
              <a:t>rolling</a:t>
            </a:r>
          </a:p>
          <a:p>
            <a:pPr fontAlgn="base"/>
            <a:r>
              <a:rPr lang="en" altLang="ko-KR" b="1" dirty="0"/>
              <a:t>Canary</a:t>
            </a:r>
          </a:p>
          <a:p>
            <a:pPr marL="285750" indent="-285750" fontAlgn="base">
              <a:buFont typeface="Wingdings" pitchFamily="2" charset="2"/>
              <a:buChar char="§"/>
            </a:pPr>
            <a:r>
              <a:rPr lang="ko-KR" altLang="en-US" dirty="0"/>
              <a:t>가장 작은 개수의 인스턴스를 교체시키고</a:t>
            </a:r>
            <a:r>
              <a:rPr lang="en-US" altLang="ko-KR" dirty="0"/>
              <a:t> </a:t>
            </a:r>
            <a:r>
              <a:rPr lang="ko-KR" altLang="en-US" dirty="0"/>
              <a:t>새로운 버전으로 트래픽을 분산시킨다 </a:t>
            </a:r>
            <a:r>
              <a:rPr lang="en-US" altLang="ko-KR" dirty="0"/>
              <a:t>(1~5</a:t>
            </a:r>
            <a:r>
              <a:rPr lang="ko-KR" altLang="en-US" dirty="0"/>
              <a:t>프로</a:t>
            </a:r>
            <a:r>
              <a:rPr lang="en-US" altLang="ko-KR" dirty="0"/>
              <a:t>)</a:t>
            </a:r>
          </a:p>
          <a:p>
            <a:pPr marL="285750" indent="-285750" fontAlgn="base">
              <a:buFont typeface="Wingdings" pitchFamily="2" charset="2"/>
              <a:buChar char="§"/>
            </a:pPr>
            <a:r>
              <a:rPr lang="ko-KR" altLang="en-US" dirty="0"/>
              <a:t>새로운 버전에 이슈가 </a:t>
            </a:r>
            <a:r>
              <a:rPr lang="ko-KR" altLang="en-US" dirty="0" err="1"/>
              <a:t>없을때까지</a:t>
            </a:r>
            <a:r>
              <a:rPr lang="ko-KR" altLang="en-US" dirty="0"/>
              <a:t> 테스트를 진행하고</a:t>
            </a:r>
            <a:r>
              <a:rPr lang="en-US" altLang="ko-KR" dirty="0"/>
              <a:t> </a:t>
            </a:r>
            <a:r>
              <a:rPr lang="ko-KR" altLang="en-US" dirty="0"/>
              <a:t>특정시간까지 이슈가 없으면 배포를 늘려간다</a:t>
            </a:r>
            <a:r>
              <a:rPr lang="en-US" altLang="ko-KR" dirty="0"/>
              <a:t>.</a:t>
            </a:r>
          </a:p>
          <a:p>
            <a:br>
              <a:rPr lang="ko-KR" altLang="en-US" dirty="0"/>
            </a:b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23C626-068E-1D48-9303-EC57370D09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8181" y="744673"/>
            <a:ext cx="6669638" cy="341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83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C9613-1280-764F-A157-38452800F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/>
              <a:t>Pipeline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CC44B4-653C-1247-AE0C-3BB0EA7A4F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1786" y="764704"/>
            <a:ext cx="9359900" cy="324036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en" altLang="ko-KR" dirty="0"/>
              <a:t>Pipeline</a:t>
            </a:r>
            <a:r>
              <a:rPr lang="ko-KR" altLang="en-US" dirty="0"/>
              <a:t>은 주요 배포 관리도구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dirty="0"/>
              <a:t>Stage</a:t>
            </a:r>
            <a:r>
              <a:rPr lang="ko-KR" altLang="en-US" dirty="0" err="1"/>
              <a:t>라고하는</a:t>
            </a:r>
            <a:r>
              <a:rPr lang="ko-KR" altLang="en-US" dirty="0"/>
              <a:t> 일련의 </a:t>
            </a:r>
            <a:r>
              <a:rPr lang="en" altLang="ko-KR" dirty="0"/>
              <a:t>Action</a:t>
            </a:r>
            <a:r>
              <a:rPr lang="ko-KR" altLang="en-US" dirty="0" err="1"/>
              <a:t>으로</a:t>
            </a:r>
            <a:r>
              <a:rPr lang="ko-KR" altLang="en-US" dirty="0"/>
              <a:t> 구성됨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파이프라인을 따라 </a:t>
            </a:r>
            <a:r>
              <a:rPr lang="en" altLang="ko-KR" dirty="0"/>
              <a:t>Stage</a:t>
            </a:r>
            <a:r>
              <a:rPr lang="ko-KR" altLang="en-US" dirty="0"/>
              <a:t>간 매개변수 </a:t>
            </a:r>
            <a:r>
              <a:rPr lang="ko-KR" altLang="en-US" dirty="0" err="1"/>
              <a:t>전달가능</a:t>
            </a: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수동으로 시작하거나</a:t>
            </a:r>
            <a:r>
              <a:rPr lang="en-US" altLang="ko-KR" dirty="0"/>
              <a:t>, </a:t>
            </a:r>
            <a:r>
              <a:rPr lang="en" altLang="ko-KR" dirty="0"/>
              <a:t>Jenkins </a:t>
            </a:r>
            <a:r>
              <a:rPr lang="ko-KR" altLang="en-US" dirty="0"/>
              <a:t>작업완료</a:t>
            </a:r>
            <a:r>
              <a:rPr lang="en-US" altLang="ko-KR" dirty="0"/>
              <a:t>, </a:t>
            </a:r>
            <a:r>
              <a:rPr lang="en" altLang="ko-KR" dirty="0"/>
              <a:t>Docker Registry </a:t>
            </a:r>
            <a:r>
              <a:rPr lang="ko-KR" altLang="en-US" dirty="0"/>
              <a:t>신규 </a:t>
            </a:r>
            <a:r>
              <a:rPr lang="en" altLang="ko-KR" dirty="0"/>
              <a:t>Docker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en" altLang="ko-KR" dirty="0" err="1"/>
              <a:t>Cron</a:t>
            </a:r>
            <a:r>
              <a:rPr lang="ko-KR" altLang="en-US" dirty="0"/>
              <a:t>일정 또는 다른 </a:t>
            </a:r>
            <a:r>
              <a:rPr lang="en" altLang="ko-KR" dirty="0"/>
              <a:t>Stage</a:t>
            </a:r>
            <a:r>
              <a:rPr lang="ko-KR" altLang="en-US" dirty="0"/>
              <a:t>와 같은 이벤트에 의해</a:t>
            </a:r>
            <a:r>
              <a:rPr lang="en-US" altLang="ko-KR" dirty="0"/>
              <a:t> </a:t>
            </a:r>
            <a:r>
              <a:rPr lang="ko-KR" altLang="en-US" dirty="0"/>
              <a:t>자동으로 트리거링되도록 </a:t>
            </a:r>
            <a:r>
              <a:rPr lang="ko-KR" altLang="en-US" dirty="0" err="1"/>
              <a:t>구성할수</a:t>
            </a:r>
            <a:r>
              <a:rPr lang="ko-KR" altLang="en-US" dirty="0"/>
              <a:t> 있음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dirty="0"/>
              <a:t>Pipeline </a:t>
            </a:r>
            <a:r>
              <a:rPr lang="ko-KR" altLang="en-US" dirty="0" err="1"/>
              <a:t>실행중에</a:t>
            </a: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/</a:t>
            </a:r>
            <a:r>
              <a:rPr lang="ko-KR" altLang="en-US" dirty="0"/>
              <a:t>완료</a:t>
            </a:r>
            <a:r>
              <a:rPr lang="en-US" altLang="ko-KR" dirty="0"/>
              <a:t>/</a:t>
            </a:r>
            <a:r>
              <a:rPr lang="ko-KR" altLang="en-US" dirty="0"/>
              <a:t>실패</a:t>
            </a:r>
            <a:r>
              <a:rPr lang="en-US" altLang="ko-KR" dirty="0"/>
              <a:t>) </a:t>
            </a:r>
            <a:r>
              <a:rPr lang="en" altLang="ko-KR" dirty="0"/>
              <a:t>mail, slack, </a:t>
            </a:r>
            <a:r>
              <a:rPr lang="en" altLang="ko-KR" dirty="0" err="1"/>
              <a:t>hipchat</a:t>
            </a:r>
            <a:r>
              <a:rPr lang="en" altLang="ko-KR" dirty="0"/>
              <a:t> </a:t>
            </a:r>
            <a:r>
              <a:rPr lang="ko-KR" altLang="en-US" dirty="0"/>
              <a:t>등을 통해 </a:t>
            </a:r>
            <a:r>
              <a:rPr lang="en" altLang="ko-KR" dirty="0"/>
              <a:t>Alert</a:t>
            </a:r>
            <a:r>
              <a:rPr lang="ko-KR" altLang="en-US" dirty="0"/>
              <a:t>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71C328-CFE0-BC49-A923-17B6945A90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027" y="4089471"/>
            <a:ext cx="5713946" cy="24141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FA5869-C0B5-654E-93C1-EE7EBC6C6B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376" y="2564904"/>
            <a:ext cx="7185248" cy="15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2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DA55A-98D7-F249-9356-889336D8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/>
              <a:t>Pipeline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54D091-86B1-FC40-AD1F-8E41AE52C3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1786" y="764704"/>
            <a:ext cx="9359900" cy="1368152"/>
          </a:xfrm>
        </p:spPr>
        <p:txBody>
          <a:bodyPr/>
          <a:lstStyle/>
          <a:p>
            <a:r>
              <a:rPr lang="en" altLang="ko-KR" sz="2400" dirty="0"/>
              <a:t>Stage (atomic building block)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dirty="0"/>
              <a:t>Pipeline</a:t>
            </a:r>
            <a:r>
              <a:rPr lang="ko-KR" altLang="en-US" dirty="0"/>
              <a:t>이 수행할 동작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dirty="0"/>
              <a:t>Deploy, Resize, Disable, Manual Judgement</a:t>
            </a:r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5D3FED-B978-AD4E-A7B5-47377B0490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240" y="2060848"/>
            <a:ext cx="8928992" cy="2314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0C7DDB-A845-0D46-AACC-883CAADA096C}"/>
              </a:ext>
            </a:extLst>
          </p:cNvPr>
          <p:cNvSpPr txBox="1"/>
          <p:nvPr/>
        </p:nvSpPr>
        <p:spPr>
          <a:xfrm>
            <a:off x="2216696" y="4797152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Stage - Multiple steps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Step - 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진행되기전에 교정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/</a:t>
            </a:r>
            <a:r>
              <a:rPr lang="ko-KR" altLang="en-US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폴링이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필요한 </a:t>
            </a:r>
            <a:r>
              <a:rPr lang="en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tasks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Task - 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특정 </a:t>
            </a:r>
            <a:r>
              <a:rPr lang="en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Cloud Platform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 다중의 </a:t>
            </a:r>
            <a:r>
              <a:rPr lang="en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API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호출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Operation - 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단위 </a:t>
            </a:r>
            <a:r>
              <a:rPr lang="en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API</a:t>
            </a:r>
            <a:endParaRPr kumimoji="1" lang="ko-KR" altLang="en-US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879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 bwMode="auto">
          <a:xfrm>
            <a:off x="1712640" y="3573016"/>
            <a:ext cx="6408712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0">
            <a:scene3d>
              <a:camera prst="orthographicFront"/>
              <a:lightRig rig="brightRoom" dir="tl"/>
            </a:scene3d>
            <a:sp3d prstMaterial="flat">
              <a:bevelT w="127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marL="571500" indent="-571500" defTabSz="83957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altLang="ko-KR" sz="2000" spc="-28" dirty="0">
                <a:solidFill>
                  <a:schemeClr val="accent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Spinnaker?</a:t>
            </a:r>
          </a:p>
          <a:p>
            <a:pPr marL="571500" indent="-571500" defTabSz="83957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altLang="ko-KR" sz="2000" spc="-28" dirty="0">
                <a:solidFill>
                  <a:schemeClr val="accent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Architecture </a:t>
            </a:r>
          </a:p>
          <a:p>
            <a:pPr marL="571500" indent="-571500" defTabSz="83957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altLang="ko-KR" sz="2000" spc="-28" dirty="0">
                <a:solidFill>
                  <a:schemeClr val="accent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Versus</a:t>
            </a:r>
          </a:p>
          <a:p>
            <a:pPr marL="571500" indent="-571500" defTabSz="83957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altLang="ko-KR" sz="2000" spc="-28" dirty="0">
                <a:solidFill>
                  <a:schemeClr val="accent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Concept</a:t>
            </a:r>
          </a:p>
          <a:p>
            <a:pPr marL="571500" indent="-571500" defTabSz="83957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altLang="ko-KR" sz="2000" spc="-28" dirty="0">
                <a:solidFill>
                  <a:schemeClr val="accent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Deployment Strategies</a:t>
            </a:r>
          </a:p>
          <a:p>
            <a:pPr marL="571500" indent="-571500" defTabSz="83957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altLang="ko-KR" sz="2000" spc="-28" dirty="0">
                <a:solidFill>
                  <a:schemeClr val="accent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Pipeline</a:t>
            </a:r>
          </a:p>
          <a:p>
            <a:pPr marL="571500" indent="-571500" defTabSz="83957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altLang="ko-KR" sz="2000" spc="-28" dirty="0">
                <a:solidFill>
                  <a:schemeClr val="accent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Demo</a:t>
            </a:r>
          </a:p>
          <a:p>
            <a:pPr marL="571500" indent="-571500" defTabSz="83957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altLang="ko-KR" sz="2000" spc="-28" dirty="0">
                <a:solidFill>
                  <a:schemeClr val="accent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Conclusion</a:t>
            </a:r>
          </a:p>
          <a:p>
            <a:pPr marL="571500" indent="-571500" defTabSz="839573">
              <a:buFont typeface="+mj-lt"/>
              <a:buAutoNum type="arabicPeriod"/>
              <a:defRPr/>
            </a:pPr>
            <a:r>
              <a:rPr lang="en-US" altLang="ko-KR" sz="2000" spc="-28" dirty="0">
                <a:solidFill>
                  <a:schemeClr val="accent6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28495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50129-B6BD-DF49-91CA-8033C52BB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Demo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D8CD80-ED9C-2B4C-9F39-CABE249606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1786" y="764704"/>
            <a:ext cx="9359900" cy="5688632"/>
          </a:xfrm>
        </p:spPr>
        <p:txBody>
          <a:bodyPr/>
          <a:lstStyle/>
          <a:p>
            <a:r>
              <a:rPr lang="en" altLang="ko-KR" sz="2400" b="1" dirty="0"/>
              <a:t>Kubernetes Source To Prod (Manifest Based)</a:t>
            </a:r>
          </a:p>
          <a:p>
            <a:r>
              <a:rPr lang="en" altLang="ko-KR" b="1" dirty="0">
                <a:hlinkClick r:id="rId2"/>
              </a:rPr>
              <a:t>https://www.spinnaker.io/guides/tutorials/codelabs/kubernetes-v2-source-to-prod/</a:t>
            </a:r>
            <a:endParaRPr lang="en" altLang="ko-KR" b="1" dirty="0"/>
          </a:p>
          <a:p>
            <a:endParaRPr lang="en" altLang="ko-KR" b="1" dirty="0"/>
          </a:p>
          <a:p>
            <a:endParaRPr lang="en" altLang="ko-KR" b="1" dirty="0"/>
          </a:p>
          <a:p>
            <a:endParaRPr lang="en" altLang="ko-KR" b="1" dirty="0"/>
          </a:p>
          <a:p>
            <a:endParaRPr lang="en" altLang="ko-KR" b="1" dirty="0"/>
          </a:p>
          <a:p>
            <a:pPr marL="342900" indent="-342900">
              <a:buFont typeface="+mj-lt"/>
              <a:buAutoNum type="arabicPeriod"/>
            </a:pPr>
            <a:r>
              <a:rPr lang="en" altLang="ko-KR" sz="1800" b="1" dirty="0"/>
              <a:t>Create a Spinnaker application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ko-KR" sz="1800" b="1" dirty="0"/>
              <a:t>Create a “Deploy to Staging” pipeline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ko-KR" sz="1800" b="1" dirty="0"/>
              <a:t>Deploy manifests to staging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ko-KR" sz="1800" b="1" dirty="0"/>
              <a:t>Configure Docker triggers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ko-KR" sz="1800" b="1" dirty="0"/>
              <a:t>Deploy Docker to staging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ko-KR" sz="1800" b="1" dirty="0"/>
              <a:t>Configure a validation pipeline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ko-KR" sz="1800" b="1" dirty="0"/>
              <a:t>Promote to production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ko-KR" sz="1800" b="1" dirty="0"/>
              <a:t>Run the full flow</a:t>
            </a:r>
          </a:p>
          <a:p>
            <a:pPr marL="342900" indent="-342900">
              <a:buFont typeface="+mj-lt"/>
              <a:buAutoNum type="arabicPeriod"/>
            </a:pPr>
            <a:endParaRPr lang="en" altLang="ko-KR" b="1" dirty="0"/>
          </a:p>
          <a:p>
            <a:pPr marL="342900" indent="-342900">
              <a:buFont typeface="+mj-lt"/>
              <a:buAutoNum type="arabicPeriod"/>
            </a:pPr>
            <a:endParaRPr lang="en" altLang="ko-KR" b="1" dirty="0"/>
          </a:p>
          <a:p>
            <a:endParaRPr lang="en" altLang="ko-KR" b="1" dirty="0"/>
          </a:p>
          <a:p>
            <a:pPr marL="342900" indent="-342900">
              <a:buFont typeface="+mj-lt"/>
              <a:buAutoNum type="arabicPeriod"/>
            </a:pPr>
            <a:endParaRPr lang="en" altLang="ko-KR" b="1" dirty="0"/>
          </a:p>
          <a:p>
            <a:pPr marL="342900" indent="-342900">
              <a:buFont typeface="+mj-lt"/>
              <a:buAutoNum type="arabicPeriod"/>
            </a:pPr>
            <a:endParaRPr lang="en" altLang="ko-KR" b="1" dirty="0"/>
          </a:p>
          <a:p>
            <a:pPr marL="342900" indent="-342900">
              <a:buFont typeface="+mj-lt"/>
              <a:buAutoNum type="arabicPeriod"/>
            </a:pPr>
            <a:endParaRPr lang="en" altLang="ko-KR" b="1" dirty="0"/>
          </a:p>
          <a:p>
            <a:pPr marL="342900" indent="-342900">
              <a:buFont typeface="+mj-lt"/>
              <a:buAutoNum type="arabicPeriod"/>
            </a:pPr>
            <a:endParaRPr lang="en" altLang="ko-KR" sz="2400" b="1" dirty="0"/>
          </a:p>
          <a:p>
            <a:pPr marL="457200" indent="-457200">
              <a:buAutoNum type="arabicPeriod"/>
            </a:pPr>
            <a:endParaRPr lang="en" altLang="ko-KR" sz="2400" b="1" dirty="0"/>
          </a:p>
          <a:p>
            <a:endParaRPr lang="en" altLang="ko-KR" sz="2400" b="1" dirty="0"/>
          </a:p>
          <a:p>
            <a:endParaRPr lang="en" altLang="ko-KR" sz="2400" b="1" dirty="0"/>
          </a:p>
          <a:p>
            <a:endParaRPr lang="en" altLang="ko-KR" sz="2400" b="1" dirty="0"/>
          </a:p>
          <a:p>
            <a:endParaRPr lang="en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1345CA-79A4-1B48-9363-DC10CA53AD8C}"/>
              </a:ext>
            </a:extLst>
          </p:cNvPr>
          <p:cNvSpPr/>
          <p:nvPr/>
        </p:nvSpPr>
        <p:spPr>
          <a:xfrm>
            <a:off x="1889766" y="1911212"/>
            <a:ext cx="1224136" cy="5760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Deploy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 Staging</a:t>
            </a:r>
            <a:endParaRPr kumimoji="1" lang="ko-KR" altLang="en-US" sz="14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BBF736-A7DF-EE40-8EE0-25901DB783BD}"/>
              </a:ext>
            </a:extLst>
          </p:cNvPr>
          <p:cNvSpPr/>
          <p:nvPr/>
        </p:nvSpPr>
        <p:spPr>
          <a:xfrm>
            <a:off x="416496" y="1916832"/>
            <a:ext cx="1224136" cy="5760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First Commit</a:t>
            </a:r>
            <a:endParaRPr kumimoji="1" lang="ko-KR" altLang="en-US" sz="14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F94185-5BF9-4A41-BFB4-C84DA36375E5}"/>
              </a:ext>
            </a:extLst>
          </p:cNvPr>
          <p:cNvSpPr/>
          <p:nvPr/>
        </p:nvSpPr>
        <p:spPr>
          <a:xfrm>
            <a:off x="3368215" y="1911861"/>
            <a:ext cx="1224136" cy="5760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Docker image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Trigger</a:t>
            </a:r>
            <a:endParaRPr kumimoji="1" lang="ko-KR" altLang="en-US" sz="14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49568-CAEC-4B4B-B840-0A79DB51B981}"/>
              </a:ext>
            </a:extLst>
          </p:cNvPr>
          <p:cNvSpPr/>
          <p:nvPr/>
        </p:nvSpPr>
        <p:spPr>
          <a:xfrm>
            <a:off x="4859668" y="1911212"/>
            <a:ext cx="1317467" cy="5760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Deploy Docker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 Staging</a:t>
            </a:r>
            <a:endParaRPr lang="ko-KR" altLang="en-US" sz="14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7759F1-65CD-2848-81B7-9A8C5BB285DC}"/>
              </a:ext>
            </a:extLst>
          </p:cNvPr>
          <p:cNvSpPr/>
          <p:nvPr/>
        </p:nvSpPr>
        <p:spPr>
          <a:xfrm>
            <a:off x="6444452" y="1911212"/>
            <a:ext cx="1317467" cy="5760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Judgement</a:t>
            </a:r>
            <a:endParaRPr lang="ko-KR" altLang="en-US" sz="14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9E44A-77A1-2E43-B226-06F7829D50FB}"/>
              </a:ext>
            </a:extLst>
          </p:cNvPr>
          <p:cNvSpPr/>
          <p:nvPr/>
        </p:nvSpPr>
        <p:spPr>
          <a:xfrm>
            <a:off x="8012580" y="1911212"/>
            <a:ext cx="1259212" cy="5760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Deploy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 Production</a:t>
            </a:r>
            <a:endParaRPr lang="ko-KR" altLang="en-US" sz="14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F397710-2F9B-2B44-8449-1C6A1DEE6286}"/>
              </a:ext>
            </a:extLst>
          </p:cNvPr>
          <p:cNvCxnSpPr>
            <a:stCxn id="5" idx="3"/>
          </p:cNvCxnSpPr>
          <p:nvPr/>
        </p:nvCxnSpPr>
        <p:spPr>
          <a:xfrm flipV="1">
            <a:off x="1640632" y="2199244"/>
            <a:ext cx="249134" cy="5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F101F4A-8881-5D49-B9AD-D412BC08769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113902" y="2199893"/>
            <a:ext cx="2543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90B7CD0-8E6D-B147-A8E0-C86FFEC2869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592351" y="2199244"/>
            <a:ext cx="267317" cy="6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AD08F14-5D31-D042-B3DE-703859AEEAA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177135" y="2199244"/>
            <a:ext cx="2673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C885A1C-B54A-8B4C-B59D-843305F94DD4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7761919" y="2199244"/>
            <a:ext cx="2506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18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34C32-ECC3-6643-929F-5102CFAC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Conclusion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07ECE1-95C4-3546-8DA2-7AD7343C65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1786" y="764704"/>
            <a:ext cx="9359900" cy="4032448"/>
          </a:xfrm>
        </p:spPr>
        <p:txBody>
          <a:bodyPr/>
          <a:lstStyle/>
          <a:p>
            <a:pPr lvl="1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D62ABAF-E373-7F47-8CCC-6DEE9EC8E80F}"/>
              </a:ext>
            </a:extLst>
          </p:cNvPr>
          <p:cNvSpPr txBox="1">
            <a:spLocks/>
          </p:cNvSpPr>
          <p:nvPr/>
        </p:nvSpPr>
        <p:spPr>
          <a:xfrm>
            <a:off x="281786" y="764704"/>
            <a:ext cx="9359900" cy="5616624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>
            <a:lvl1pPr marL="0" indent="0" algn="l" defTabSz="914287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defRPr>
            </a:lvl1pPr>
            <a:lvl2pPr marL="361905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542858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712700" indent="-16984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893652" indent="-180953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300" b="1" kern="1200">
                <a:solidFill>
                  <a:schemeClr val="tx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289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31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5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8" indent="-228572" algn="l" defTabSz="914287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altLang="ko-KR" sz="1800" dirty="0"/>
              <a:t>Spinnaker</a:t>
            </a:r>
            <a:r>
              <a:rPr lang="ko-KR" altLang="en-US" sz="1800" dirty="0"/>
              <a:t>는 직접 설치 해보자</a:t>
            </a:r>
            <a:r>
              <a:rPr lang="en-US" altLang="ko-KR" sz="1800" dirty="0"/>
              <a:t>..(halyard</a:t>
            </a:r>
            <a:r>
              <a:rPr lang="ko-KR" altLang="en-US" sz="1800" dirty="0"/>
              <a:t>에 익숙해지면 좋음</a:t>
            </a:r>
            <a:r>
              <a:rPr lang="en-US" altLang="ko-KR" sz="1800" dirty="0"/>
              <a:t>..)</a:t>
            </a:r>
            <a:br>
              <a:rPr lang="en-US" altLang="ko-KR" sz="1800" dirty="0"/>
            </a:br>
            <a:r>
              <a:rPr lang="en-US" altLang="ko-KR" sz="1800" dirty="0"/>
              <a:t>Halyard </a:t>
            </a:r>
            <a:r>
              <a:rPr lang="ko-KR" altLang="en-US" sz="1800" dirty="0"/>
              <a:t>자세히 살펴보기 </a:t>
            </a:r>
            <a:r>
              <a:rPr lang="en-US" altLang="ko-KR" sz="1800" dirty="0"/>
              <a:t>-</a:t>
            </a:r>
            <a:r>
              <a:rPr lang="ko-KR" altLang="en-US" sz="1800" dirty="0"/>
              <a:t> </a:t>
            </a:r>
            <a:r>
              <a:rPr lang="en" altLang="ko-KR" sz="1800" dirty="0">
                <a:hlinkClick r:id="rId2"/>
              </a:rPr>
              <a:t>https://www.spinnaker.io/reference/halyard/commands/</a:t>
            </a:r>
            <a:endParaRPr lang="en" altLang="ko-KR" sz="1800" dirty="0"/>
          </a:p>
          <a:p>
            <a:pPr marL="342900" indent="-342900" fontAlgn="auto">
              <a:spcAft>
                <a:spcPts val="0"/>
              </a:spcAft>
              <a:buAutoNum type="arabicPeriod"/>
            </a:pPr>
            <a:endParaRPr kumimoji="1" lang="en-US" altLang="ko-KR" sz="1800" dirty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en-US" altLang="ko-KR" sz="1800" dirty="0"/>
              <a:t>Legacy(V1) Kubernetes Tutorial</a:t>
            </a:r>
            <a:br>
              <a:rPr lang="en-US" altLang="ko-KR" sz="1800" dirty="0"/>
            </a:br>
            <a:r>
              <a:rPr lang="en" altLang="ko-KR" sz="1800" dirty="0">
                <a:hlinkClick r:id="rId3"/>
              </a:rPr>
              <a:t>https://www.spinnaker.io/guides/tutorials/codelabs/kubernetes-source-to-prod/</a:t>
            </a:r>
            <a:endParaRPr lang="en" altLang="ko-KR" sz="1800" dirty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endParaRPr lang="en" altLang="ko-KR" sz="1800" dirty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en-US" altLang="ko-KR" sz="1800" dirty="0"/>
              <a:t>IaaS</a:t>
            </a:r>
            <a:r>
              <a:rPr lang="ko-KR" altLang="en-US" sz="1800" dirty="0"/>
              <a:t> 환경에서 활용하기</a:t>
            </a:r>
            <a:r>
              <a:rPr lang="en-US" altLang="ko-KR" sz="1800" dirty="0"/>
              <a:t>…</a:t>
            </a:r>
            <a:br>
              <a:rPr lang="en-US" altLang="ko-KR" sz="1800" dirty="0"/>
            </a:br>
            <a:r>
              <a:rPr lang="en" altLang="ko-KR" sz="1800" dirty="0">
                <a:hlinkClick r:id="rId4"/>
              </a:rPr>
              <a:t>https://www.slideshare.net/StevenShim/spinnaker-1-88986755</a:t>
            </a:r>
            <a:endParaRPr lang="en" altLang="ko-KR" sz="1800" dirty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endParaRPr kumimoji="1" lang="en" altLang="ko-KR" sz="1800" dirty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kumimoji="1" lang="en-US" altLang="ko-KR" sz="1800" dirty="0"/>
              <a:t>Jenkins</a:t>
            </a:r>
            <a:r>
              <a:rPr kumimoji="1" lang="ko-KR" altLang="en-US" sz="1800" dirty="0"/>
              <a:t>와 </a:t>
            </a:r>
            <a:r>
              <a:rPr kumimoji="1" lang="en-US" altLang="ko-KR" sz="1800" dirty="0"/>
              <a:t>Packer,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Helm</a:t>
            </a:r>
            <a:r>
              <a:rPr lang="ko-KR" altLang="en-US" sz="1800" dirty="0"/>
              <a:t>을 </a:t>
            </a:r>
            <a:r>
              <a:rPr kumimoji="1" lang="ko-KR" altLang="en-US" sz="1800" dirty="0"/>
              <a:t>같이 활용하면 </a:t>
            </a:r>
            <a:r>
              <a:rPr lang="en-US" altLang="ko-KR" sz="1800" dirty="0"/>
              <a:t>Continuous Delivery Final Boss!!!</a:t>
            </a:r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endParaRPr kumimoji="1" lang="en-US" altLang="ko-KR" sz="1800" dirty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dirty="0"/>
              <a:t>운영환경에서는 </a:t>
            </a:r>
            <a:r>
              <a:rPr lang="en-US" altLang="ko-KR" sz="1800" dirty="0" err="1"/>
              <a:t>Redis</a:t>
            </a:r>
            <a:r>
              <a:rPr lang="en-US" altLang="ko-KR" sz="1800" dirty="0"/>
              <a:t> </a:t>
            </a:r>
            <a:r>
              <a:rPr lang="en-US" altLang="ko-KR" sz="1800" dirty="0" err="1"/>
              <a:t>Tunning</a:t>
            </a:r>
            <a:r>
              <a:rPr lang="ko-KR" altLang="en-US" sz="1800" dirty="0"/>
              <a:t>과 </a:t>
            </a:r>
            <a:r>
              <a:rPr lang="en-US" altLang="ko-KR" sz="1800" dirty="0"/>
              <a:t>Spinnaker HPA </a:t>
            </a:r>
            <a:r>
              <a:rPr lang="ko-KR" altLang="en-US" sz="1800" dirty="0"/>
              <a:t>고려 해야함</a:t>
            </a:r>
            <a:br>
              <a:rPr lang="en-US" altLang="ko-KR" sz="1800" dirty="0"/>
            </a:br>
            <a:r>
              <a:rPr lang="en-US" altLang="ko-KR" sz="1800" dirty="0">
                <a:hlinkClick r:id="rId5"/>
              </a:rPr>
              <a:t>https://www.spinnaker.io/setup/productionize/</a:t>
            </a:r>
            <a:endParaRPr lang="en-US" altLang="ko-KR" sz="1800" dirty="0"/>
          </a:p>
          <a:p>
            <a:pPr fontAlgn="auto">
              <a:spcAft>
                <a:spcPts val="0"/>
              </a:spcAft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3749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8B917-D3E1-7E47-BDD0-60E5A9E6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Q&amp;A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EC2057-3EBB-3844-9480-2C2D84A794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en" altLang="ko-KR" dirty="0"/>
          </a:p>
          <a:p>
            <a:r>
              <a:rPr kumimoji="1" lang="en-US" altLang="ko-KR" dirty="0"/>
              <a:t>Spinnaker Hands-on</a:t>
            </a:r>
          </a:p>
          <a:p>
            <a:r>
              <a:rPr kumimoji="1" lang="en" altLang="ko-KR" dirty="0">
                <a:hlinkClick r:id="rId2"/>
              </a:rPr>
              <a:t>https://www.spinnaker.io/guides/tutorials/codelabs/</a:t>
            </a:r>
            <a:endParaRPr kumimoji="1" lang="en" altLang="ko-KR" dirty="0"/>
          </a:p>
          <a:p>
            <a:endParaRPr kumimoji="1" lang="en" altLang="ko-KR" dirty="0"/>
          </a:p>
          <a:p>
            <a:r>
              <a:rPr kumimoji="1" lang="en-US" altLang="ko-KR" dirty="0"/>
              <a:t>blog</a:t>
            </a:r>
          </a:p>
          <a:p>
            <a:r>
              <a:rPr kumimoji="1" lang="en" altLang="ko-KR" dirty="0">
                <a:hlinkClick r:id="rId3"/>
              </a:rPr>
              <a:t>https://ddiiwoong.github.io</a:t>
            </a:r>
            <a:endParaRPr kumimoji="1" lang="en" altLang="ko-KR" dirty="0"/>
          </a:p>
          <a:p>
            <a:endParaRPr kumimoji="1" lang="en" altLang="ko-KR" dirty="0"/>
          </a:p>
          <a:p>
            <a:r>
              <a:rPr kumimoji="1" lang="en" altLang="ko-KR" dirty="0"/>
              <a:t>Cloud Z Service Platform</a:t>
            </a:r>
          </a:p>
          <a:p>
            <a:r>
              <a:rPr kumimoji="1" lang="en" altLang="ko-KR" dirty="0">
                <a:hlinkClick r:id="rId4"/>
              </a:rPr>
              <a:t>https://skcloud.io/</a:t>
            </a:r>
            <a:endParaRPr kumimoji="1" lang="en" altLang="ko-KR" dirty="0"/>
          </a:p>
          <a:p>
            <a:endParaRPr kumimoji="1" lang="en" altLang="ko-KR" dirty="0"/>
          </a:p>
          <a:p>
            <a:r>
              <a:rPr kumimoji="1" lang="en" altLang="ko-KR" dirty="0"/>
              <a:t>Cloud Z Action (serverless platform by </a:t>
            </a:r>
            <a:r>
              <a:rPr kumimoji="1" lang="en" altLang="ko-KR" dirty="0" err="1"/>
              <a:t>kubernetes</a:t>
            </a:r>
            <a:r>
              <a:rPr kumimoji="1" lang="en" altLang="ko-KR" dirty="0"/>
              <a:t>)</a:t>
            </a:r>
          </a:p>
          <a:p>
            <a:r>
              <a:rPr kumimoji="1" lang="en" altLang="ko-KR" dirty="0">
                <a:hlinkClick r:id="rId5"/>
              </a:rPr>
              <a:t>https://skcloud.github.io/zaction/</a:t>
            </a:r>
            <a:endParaRPr kumimoji="1" lang="en" altLang="ko-KR" dirty="0"/>
          </a:p>
          <a:p>
            <a:endParaRPr kumimoji="1" lang="en" altLang="ko-KR" dirty="0"/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9710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5C9EB-1520-AE49-A1E0-226A27E8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Spinnaker?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1AD72A-D59A-B945-8586-782D057132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1786" y="764704"/>
            <a:ext cx="9359900" cy="5040560"/>
          </a:xfrm>
        </p:spPr>
        <p:txBody>
          <a:bodyPr>
            <a:normAutofit/>
          </a:bodyPr>
          <a:lstStyle/>
          <a:p>
            <a:r>
              <a:rPr lang="en" altLang="ko-KR" dirty="0"/>
              <a:t>Spinnaker</a:t>
            </a:r>
            <a:r>
              <a:rPr lang="en-US" altLang="ko-KR" dirty="0"/>
              <a:t>(</a:t>
            </a:r>
            <a:r>
              <a:rPr lang="ko-KR" altLang="en-US" dirty="0" err="1"/>
              <a:t>스피나커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스피네커</a:t>
            </a:r>
            <a:r>
              <a:rPr lang="en" altLang="ko-KR" dirty="0"/>
              <a:t>): </a:t>
            </a:r>
            <a:r>
              <a:rPr lang="ko-KR" altLang="en-US" dirty="0"/>
              <a:t>범주 시 </a:t>
            </a:r>
            <a:r>
              <a:rPr lang="ko-KR" altLang="en-US" dirty="0" err="1"/>
              <a:t>런닝</a:t>
            </a:r>
            <a:r>
              <a:rPr lang="en-US" altLang="ko-KR" dirty="0"/>
              <a:t>(</a:t>
            </a:r>
            <a:r>
              <a:rPr lang="en" altLang="ko-KR" dirty="0"/>
              <a:t>running)</a:t>
            </a:r>
            <a:r>
              <a:rPr lang="ko-KR" altLang="en-US" dirty="0"/>
              <a:t>에만 사용되는 가벼운 천의 큰 삼각형의 세일</a:t>
            </a:r>
            <a:endParaRPr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나무위키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오스트레일리아 쪽에서는 </a:t>
            </a:r>
            <a:r>
              <a:rPr kumimoji="1" lang="ko-KR" altLang="en-US" dirty="0" err="1"/>
              <a:t>카이트라고도</a:t>
            </a:r>
            <a:r>
              <a:rPr kumimoji="1" lang="ko-KR" altLang="en-US" dirty="0"/>
              <a:t> 한다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패러슈트</a:t>
            </a:r>
            <a:r>
              <a:rPr kumimoji="1" lang="en-US" altLang="ko-KR" dirty="0"/>
              <a:t>(</a:t>
            </a:r>
            <a:r>
              <a:rPr kumimoji="1" lang="ko-KR" altLang="en-US" dirty="0"/>
              <a:t>낙하산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생겼다고 </a:t>
            </a:r>
            <a:r>
              <a:rPr kumimoji="1" lang="ko-KR" altLang="en-US" dirty="0" err="1"/>
              <a:t>슈트라고</a:t>
            </a:r>
            <a:r>
              <a:rPr kumimoji="1" lang="ko-KR" altLang="en-US" dirty="0"/>
              <a:t> 부르기도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전방에 덧대는 </a:t>
            </a:r>
            <a:r>
              <a:rPr kumimoji="1" lang="ko-KR" altLang="en-US" dirty="0" err="1"/>
              <a:t>포어세일의</a:t>
            </a:r>
            <a:r>
              <a:rPr kumimoji="1" lang="ko-KR" altLang="en-US" dirty="0"/>
              <a:t> 일종으로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뒷바람을</a:t>
            </a:r>
            <a:r>
              <a:rPr kumimoji="1" lang="ko-KR" altLang="en-US" dirty="0"/>
              <a:t> 받고 빵빵하게 부풀어오르며 강력한 추가 추진력을 </a:t>
            </a:r>
            <a:r>
              <a:rPr kumimoji="1" lang="ko-KR" altLang="en-US" dirty="0" err="1"/>
              <a:t>가져다준다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이거 하나만 달아줘도 바람만 잘 받으면 굉장한 속도와 </a:t>
            </a:r>
            <a:r>
              <a:rPr kumimoji="1" lang="ko-KR" altLang="en-US" dirty="0" err="1"/>
              <a:t>항해거리</a:t>
            </a:r>
            <a:r>
              <a:rPr kumimoji="1" lang="ko-KR" altLang="en-US" dirty="0"/>
              <a:t> 증가를 얻을 수 있다</a:t>
            </a:r>
            <a:r>
              <a:rPr kumimoji="1" lang="en-US" altLang="ko-KR" dirty="0"/>
              <a:t>. 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5B8FCB-CAA4-E142-86F9-DFF5840D34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8584" y="2592288"/>
            <a:ext cx="2968831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4E935F-6001-7142-8660-8204C97CE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358" y="2592288"/>
            <a:ext cx="345638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64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8C183-7A87-DF46-BEDC-186C33924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Spinnaker?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3FA48C-4370-3645-9EB9-E524E9C4D0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1786" y="764704"/>
            <a:ext cx="9359900" cy="5544616"/>
          </a:xfrm>
        </p:spPr>
        <p:txBody>
          <a:bodyPr>
            <a:noAutofit/>
          </a:bodyPr>
          <a:lstStyle/>
          <a:p>
            <a:r>
              <a:rPr lang="en" altLang="ko-KR" sz="2400" dirty="0">
                <a:solidFill>
                  <a:srgbClr val="333333"/>
                </a:solidFill>
              </a:rPr>
              <a:t>What is Spinnaker?</a:t>
            </a:r>
          </a:p>
          <a:p>
            <a:pPr marL="285750" indent="-285750">
              <a:buFont typeface="Wingdings" pitchFamily="2" charset="2"/>
              <a:buChar char="§"/>
            </a:pPr>
            <a:endParaRPr lang="en" altLang="ko-KR" sz="1800" dirty="0">
              <a:solidFill>
                <a:srgbClr val="333333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sz="1800" dirty="0" err="1">
                <a:solidFill>
                  <a:srgbClr val="333333"/>
                </a:solidFill>
              </a:rPr>
              <a:t>OpenSource</a:t>
            </a:r>
            <a:r>
              <a:rPr lang="en" altLang="ko-KR" sz="1800" dirty="0">
                <a:solidFill>
                  <a:srgbClr val="333333"/>
                </a:solidFill>
              </a:rPr>
              <a:t> multi-cloud CD platform</a:t>
            </a:r>
          </a:p>
          <a:p>
            <a:pPr marL="285750" indent="-285750">
              <a:buFont typeface="Wingdings" pitchFamily="2" charset="2"/>
              <a:buChar char="§"/>
            </a:pPr>
            <a:endParaRPr lang="en" altLang="ko-KR" sz="1800" dirty="0">
              <a:solidFill>
                <a:srgbClr val="333333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sz="1800" dirty="0">
                <a:solidFill>
                  <a:srgbClr val="333333"/>
                </a:solidFill>
              </a:rPr>
              <a:t>Initially developed by Netflix's </a:t>
            </a:r>
            <a:r>
              <a:rPr lang="en" altLang="ko-KR" sz="1800" dirty="0" err="1">
                <a:solidFill>
                  <a:srgbClr val="333333"/>
                </a:solidFill>
              </a:rPr>
              <a:t>Asgard</a:t>
            </a:r>
            <a:r>
              <a:rPr lang="en" altLang="ko-KR" sz="1800" dirty="0">
                <a:solidFill>
                  <a:srgbClr val="333333"/>
                </a:solidFill>
              </a:rPr>
              <a:t> (2014)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" altLang="ko-KR" sz="1800" b="0" dirty="0">
                <a:solidFill>
                  <a:srgbClr val="333333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Open-Sourced in 2015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" altLang="ko-KR" sz="1800" b="0" dirty="0">
              <a:solidFill>
                <a:srgbClr val="333333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sz="1800" dirty="0">
                <a:solidFill>
                  <a:srgbClr val="333333"/>
                </a:solidFill>
              </a:rPr>
              <a:t>Built for releasing software changes with High velocity, confidence</a:t>
            </a:r>
          </a:p>
          <a:p>
            <a:pPr marL="285750" indent="-285750">
              <a:buFont typeface="Wingdings" pitchFamily="2" charset="2"/>
              <a:buChar char="§"/>
            </a:pPr>
            <a:endParaRPr lang="en" altLang="ko-KR" sz="1800" dirty="0">
              <a:solidFill>
                <a:srgbClr val="333333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sz="1800" dirty="0">
                <a:solidFill>
                  <a:srgbClr val="333333"/>
                </a:solidFill>
              </a:rPr>
              <a:t>Designed with pluggability in mind</a:t>
            </a:r>
          </a:p>
          <a:p>
            <a:pPr marL="285750" indent="-285750">
              <a:buFont typeface="Wingdings" pitchFamily="2" charset="2"/>
              <a:buChar char="§"/>
            </a:pPr>
            <a:endParaRPr lang="en" altLang="ko-KR" sz="1800" dirty="0">
              <a:solidFill>
                <a:srgbClr val="333333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sz="1800" dirty="0">
                <a:solidFill>
                  <a:srgbClr val="333333"/>
                </a:solidFill>
              </a:rPr>
              <a:t>Support for all major Cloud Provider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" altLang="ko-KR" sz="1800" b="0" dirty="0">
                <a:solidFill>
                  <a:srgbClr val="333333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OpenStack, GCP, Azure, AWS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" altLang="ko-KR" sz="1800" b="0" dirty="0">
                <a:solidFill>
                  <a:srgbClr val="333333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Kubernetes (Legacy/Manifest)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" altLang="ko-KR" sz="1800" b="0" dirty="0">
              <a:solidFill>
                <a:srgbClr val="333333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sz="1800" dirty="0">
                <a:solidFill>
                  <a:srgbClr val="333333"/>
                </a:solidFill>
              </a:rPr>
              <a:t>Backed by Netflix, Google, MS, Veritas…</a:t>
            </a:r>
          </a:p>
        </p:txBody>
      </p:sp>
    </p:spTree>
    <p:extLst>
      <p:ext uri="{BB962C8B-B14F-4D97-AF65-F5344CB8AC3E}">
        <p14:creationId xmlns:p14="http://schemas.microsoft.com/office/powerpoint/2010/main" val="33861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8C183-7A87-DF46-BEDC-186C33924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Spinnaker?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3FA48C-4370-3645-9EB9-E524E9C4D0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1786" y="764704"/>
            <a:ext cx="9359900" cy="5544616"/>
          </a:xfrm>
        </p:spPr>
        <p:txBody>
          <a:bodyPr>
            <a:noAutofit/>
          </a:bodyPr>
          <a:lstStyle/>
          <a:p>
            <a:r>
              <a:rPr lang="en" altLang="ko-KR" sz="2400" b="1" dirty="0">
                <a:solidFill>
                  <a:srgbClr val="33333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Why Spinnaker?</a:t>
            </a:r>
          </a:p>
          <a:p>
            <a:endParaRPr kumimoji="1" lang="en-US" altLang="ko-KR" sz="1800" dirty="0"/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sz="1800" dirty="0"/>
              <a:t>Multi-Cloud</a:t>
            </a:r>
            <a:r>
              <a:rPr kumimoji="1" lang="ko-KR" altLang="en-US" sz="1800" dirty="0"/>
              <a:t>용 </a:t>
            </a:r>
            <a:r>
              <a:rPr kumimoji="1" lang="en-US" altLang="ko-KR" sz="1800" dirty="0"/>
              <a:t>Continuous Delivery/Deployment Platform </a:t>
            </a:r>
            <a:r>
              <a:rPr kumimoji="1" lang="ko-KR" altLang="en-US" sz="1800" dirty="0" err="1"/>
              <a:t>으로</a:t>
            </a:r>
            <a:r>
              <a:rPr kumimoji="1" lang="ko-KR" altLang="en-US" sz="1800" dirty="0"/>
              <a:t> 대체가 가능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sz="1800" dirty="0"/>
              <a:t>다양한 </a:t>
            </a:r>
            <a:r>
              <a:rPr kumimoji="1" lang="en-US" altLang="ko-KR" sz="1800" dirty="0"/>
              <a:t>pipeline </a:t>
            </a:r>
            <a:r>
              <a:rPr kumimoji="1" lang="ko-KR" altLang="en-US" sz="1800" dirty="0"/>
              <a:t>형태로 배포가 가능하고 </a:t>
            </a:r>
            <a:r>
              <a:rPr kumimoji="1" lang="en-US" altLang="ko-KR" sz="1800" dirty="0"/>
              <a:t>Rollback</a:t>
            </a:r>
            <a:r>
              <a:rPr kumimoji="1" lang="ko-KR" altLang="en-US" sz="1800" dirty="0"/>
              <a:t>이 쉬움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sz="1800" dirty="0"/>
              <a:t>빠른 배포가 가능하고 </a:t>
            </a:r>
            <a:r>
              <a:rPr kumimoji="1" lang="ko-KR" altLang="en-US" sz="1800" dirty="0" err="1"/>
              <a:t>여러번</a:t>
            </a:r>
            <a:r>
              <a:rPr kumimoji="1" lang="ko-KR" altLang="en-US" sz="1800" dirty="0"/>
              <a:t> 배포가 용이함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sz="1800" dirty="0"/>
              <a:t>유연한 </a:t>
            </a:r>
            <a:r>
              <a:rPr kumimoji="1" lang="en-US" altLang="ko-KR" sz="1800" dirty="0"/>
              <a:t>pipeline management system</a:t>
            </a:r>
            <a:r>
              <a:rPr kumimoji="1" lang="ko-KR" altLang="en-US" sz="1800" dirty="0"/>
              <a:t>을 가지고 있음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sz="1800" dirty="0"/>
              <a:t>다양한 </a:t>
            </a:r>
            <a:r>
              <a:rPr kumimoji="1" lang="ko-KR" altLang="en-US" sz="1800" dirty="0" err="1"/>
              <a:t>배포전략을</a:t>
            </a:r>
            <a:r>
              <a:rPr kumimoji="1" lang="ko-KR" altLang="en-US" sz="1800" dirty="0"/>
              <a:t> 가진다</a:t>
            </a:r>
            <a:r>
              <a:rPr kumimoji="1" lang="en-US" altLang="ko-KR" sz="1800" dirty="0"/>
              <a:t>(Blue-Green, Rolling Red/Black, Canary)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sz="1800" dirty="0"/>
              <a:t>community </a:t>
            </a:r>
            <a:r>
              <a:rPr kumimoji="1" lang="ko-KR" altLang="en-US" sz="1800" dirty="0"/>
              <a:t>활동 활발 </a:t>
            </a:r>
            <a:r>
              <a:rPr kumimoji="1" lang="en-US" altLang="ko-KR" sz="1800" dirty="0"/>
              <a:t>(</a:t>
            </a:r>
            <a:r>
              <a:rPr kumimoji="1" lang="en-US" altLang="ko-KR" sz="1800" dirty="0" err="1"/>
              <a:t>github</a:t>
            </a:r>
            <a:r>
              <a:rPr kumimoji="1" lang="en-US" altLang="ko-KR" sz="1800" dirty="0"/>
              <a:t>, slack)</a:t>
            </a:r>
            <a:endParaRPr kumimoji="1" lang="ko-KR" altLang="en-US" sz="1800" dirty="0"/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sz="1800" dirty="0"/>
              <a:t>VM</a:t>
            </a:r>
            <a:r>
              <a:rPr kumimoji="1" lang="ko-KR" altLang="en-US" sz="1800" dirty="0"/>
              <a:t>과 </a:t>
            </a:r>
            <a:r>
              <a:rPr kumimoji="1" lang="en-US" altLang="ko-KR" sz="1800" dirty="0"/>
              <a:t>Container </a:t>
            </a:r>
            <a:r>
              <a:rPr kumimoji="1" lang="ko-KR" altLang="en-US" sz="1800" dirty="0"/>
              <a:t>동시에 통합관리 가능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sz="1800" dirty="0"/>
              <a:t>CI</a:t>
            </a:r>
            <a:r>
              <a:rPr kumimoji="1" lang="ko-KR" altLang="en-US" sz="1800" dirty="0"/>
              <a:t>통합 용이</a:t>
            </a:r>
            <a:r>
              <a:rPr kumimoji="1" lang="en-US" altLang="ko-KR" sz="1800" dirty="0"/>
              <a:t> (Jenkins, Travis CI)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sz="1800" dirty="0"/>
              <a:t>CLI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통한 설치 및 관리</a:t>
            </a:r>
            <a:r>
              <a:rPr kumimoji="1" lang="en-US" altLang="ko-KR" sz="1800" dirty="0"/>
              <a:t> (halyard)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sz="1800" dirty="0"/>
              <a:t>VM(Packer), Helm Packaging </a:t>
            </a:r>
            <a:r>
              <a:rPr kumimoji="1" lang="ko-KR" altLang="en-US" sz="1800" dirty="0"/>
              <a:t>가능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sz="1800" dirty="0"/>
              <a:t>RBAC </a:t>
            </a:r>
            <a:r>
              <a:rPr kumimoji="1" lang="ko-KR" altLang="en-US" sz="1800" dirty="0"/>
              <a:t>지원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sz="1800" dirty="0"/>
              <a:t>Notification - Email, Slack, </a:t>
            </a:r>
            <a:r>
              <a:rPr kumimoji="1" lang="en-US" altLang="ko-KR" sz="1800" dirty="0" err="1"/>
              <a:t>Hipchat</a:t>
            </a:r>
            <a:r>
              <a:rPr kumimoji="1" lang="ko-KR" altLang="en-US" sz="1800" dirty="0"/>
              <a:t>등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sz="1800" dirty="0"/>
              <a:t>Safe Deployment - Judgement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sz="1800" dirty="0"/>
              <a:t>Chaos Monkey Built-in</a:t>
            </a:r>
          </a:p>
          <a:p>
            <a:endParaRPr kumimoji="1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5478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8C183-7A87-DF46-BEDC-186C33924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Spinnaker?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3FA48C-4370-3645-9EB9-E524E9C4D0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1786" y="764704"/>
            <a:ext cx="9359900" cy="5544616"/>
          </a:xfrm>
        </p:spPr>
        <p:txBody>
          <a:bodyPr>
            <a:noAutofit/>
          </a:bodyPr>
          <a:lstStyle/>
          <a:p>
            <a:r>
              <a:rPr lang="en" altLang="ko-KR" sz="2400" b="1" dirty="0">
                <a:solidFill>
                  <a:srgbClr val="33333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Core Feature</a:t>
            </a:r>
          </a:p>
          <a:p>
            <a:endParaRPr kumimoji="1" lang="en-US" altLang="ko-KR" sz="1800" dirty="0"/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sz="1800" dirty="0"/>
              <a:t>Cluster management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sz="1800" dirty="0"/>
              <a:t>Deployment management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sz="1800" dirty="0"/>
              <a:t>Multi-cloud capable</a:t>
            </a: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sz="1800" dirty="0"/>
          </a:p>
          <a:p>
            <a:r>
              <a:rPr kumimoji="1" lang="en-US" altLang="ko-KR" sz="2400" dirty="0"/>
              <a:t>Deployments are built-in and no Custom Scripting in needed.</a:t>
            </a:r>
          </a:p>
          <a:p>
            <a:endParaRPr kumimoji="1"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D91B54-87D5-CF48-B3DB-89C0FB34B1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064" y="3429000"/>
            <a:ext cx="8049344" cy="156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22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3FA48C-4370-3645-9EB9-E524E9C4D0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1786" y="764704"/>
            <a:ext cx="9359900" cy="5544616"/>
          </a:xfrm>
        </p:spPr>
        <p:txBody>
          <a:bodyPr>
            <a:noAutofit/>
          </a:bodyPr>
          <a:lstStyle/>
          <a:p>
            <a:r>
              <a:rPr lang="ko-KR" altLang="en-US" sz="1800" spc="-28" dirty="0">
                <a:solidFill>
                  <a:schemeClr val="accent6"/>
                </a:solidFill>
              </a:rPr>
              <a:t>총 </a:t>
            </a:r>
            <a:r>
              <a:rPr lang="en-US" altLang="ko-KR" sz="1800" spc="-28" dirty="0">
                <a:solidFill>
                  <a:schemeClr val="accent6"/>
                </a:solidFill>
              </a:rPr>
              <a:t>11</a:t>
            </a:r>
            <a:r>
              <a:rPr lang="ko-KR" altLang="en-US" sz="1800" spc="-28" dirty="0">
                <a:solidFill>
                  <a:schemeClr val="accent6"/>
                </a:solidFill>
              </a:rPr>
              <a:t>개의 </a:t>
            </a:r>
            <a:r>
              <a:rPr lang="en-US" altLang="ko-KR" sz="1800" spc="-28" dirty="0">
                <a:solidFill>
                  <a:schemeClr val="accent6"/>
                </a:solidFill>
              </a:rPr>
              <a:t>Micro Services</a:t>
            </a:r>
            <a:r>
              <a:rPr lang="ko-KR" altLang="en-US" sz="1800" spc="-28" dirty="0">
                <a:solidFill>
                  <a:schemeClr val="accent6"/>
                </a:solidFill>
              </a:rPr>
              <a:t>로 구성</a:t>
            </a:r>
            <a:endParaRPr lang="en-US" altLang="ko-KR" sz="1800" spc="-28" dirty="0">
              <a:solidFill>
                <a:schemeClr val="accent6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18C183-7A87-DF46-BEDC-186C33924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28" dirty="0"/>
              <a:t>Architecture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12BFF8-03F9-C84B-9B89-34ACD894EA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48" y="1700808"/>
            <a:ext cx="4842198" cy="3888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075A9A-EC01-1349-9FAA-3CA71C98DD52}"/>
              </a:ext>
            </a:extLst>
          </p:cNvPr>
          <p:cNvSpPr txBox="1"/>
          <p:nvPr/>
        </p:nvSpPr>
        <p:spPr>
          <a:xfrm>
            <a:off x="4944834" y="1772816"/>
            <a:ext cx="47606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Deck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 Browse-based UI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Gate : API Gateway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Orca : O</a:t>
            </a:r>
            <a:r>
              <a:rPr lang="en" altLang="ko-KR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rchestration</a:t>
            </a:r>
            <a:r>
              <a:rPr lang="en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engine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" altLang="ko-KR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Clouddriver</a:t>
            </a:r>
            <a:r>
              <a:rPr lang="en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 :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Cloud Provider API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로의 모든 호출 연결 및 모든 리소스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Caching,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Indexing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Front50</a:t>
            </a:r>
            <a:r>
              <a:rPr kumimoji="1"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</a:t>
            </a:r>
            <a:r>
              <a:rPr kumimoji="1"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applications, pipelines, projects and notifications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등 </a:t>
            </a:r>
            <a:r>
              <a:rPr kumimoji="1"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정보저장</a:t>
            </a:r>
            <a:endParaRPr kumimoji="1"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Rosco : Machine Image</a:t>
            </a:r>
            <a:r>
              <a:rPr kumimoji="1"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w/ Packer)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Igor : CI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연동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(Travis CI, Jenkins)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Echo : </a:t>
            </a:r>
            <a:r>
              <a:rPr lang="en-US" altLang="ko-KR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Eventing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Bus(Slack, email, SMS)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Fiat :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authorization service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Kayenta : automated canary analysis 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Halyard : Spinnaker </a:t>
            </a:r>
            <a:r>
              <a:rPr lang="en-US" altLang="ko-KR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Configration</a:t>
            </a:r>
            <a:b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(install, provider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연동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update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등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8573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0592C-88E1-F940-8959-87B8C4694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/>
              <a:t>Architecture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87F666-03C5-C54C-B51E-7468FA1E8E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1786" y="764704"/>
            <a:ext cx="9359900" cy="5760640"/>
          </a:xfrm>
        </p:spPr>
        <p:txBody>
          <a:bodyPr/>
          <a:lstStyle/>
          <a:p>
            <a:r>
              <a:rPr kumimoji="1" lang="en" altLang="ko-KR" sz="2400" dirty="0"/>
              <a:t>Halyard</a:t>
            </a:r>
          </a:p>
          <a:p>
            <a:r>
              <a:rPr kumimoji="1" lang="en" altLang="ko-KR" dirty="0"/>
              <a:t>Halyard is a tool to configure, update and install Spinnaker</a:t>
            </a:r>
          </a:p>
          <a:p>
            <a:br>
              <a:rPr kumimoji="1" lang="en" altLang="ko-KR" dirty="0"/>
            </a:b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5EE342-DD6F-D240-96C1-6DEF4A187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6" y="1700808"/>
            <a:ext cx="6121400" cy="370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B9F54A-7FC1-1343-83E0-47F1ECA7FA2C}"/>
              </a:ext>
            </a:extLst>
          </p:cNvPr>
          <p:cNvSpPr txBox="1"/>
          <p:nvPr/>
        </p:nvSpPr>
        <p:spPr>
          <a:xfrm>
            <a:off x="6076545" y="3212976"/>
            <a:ext cx="34562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>
                <a:solidFill>
                  <a:srgbClr val="FF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S3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dirty="0" err="1">
                <a:solidFill>
                  <a:srgbClr val="FF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Minio</a:t>
            </a:r>
            <a:endParaRPr lang="en-US" altLang="ko-KR" dirty="0">
              <a:solidFill>
                <a:srgbClr val="FF000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Azure Storage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Google Cloud Storage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Redis</a:t>
            </a:r>
            <a:r>
              <a:rPr kumimoji="1"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(not recommended)</a:t>
            </a:r>
            <a:endParaRPr kumimoji="1" lang="ko-KR" altLang="en-US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54D34-C98C-8F41-8656-58396D4ECC40}"/>
              </a:ext>
            </a:extLst>
          </p:cNvPr>
          <p:cNvSpPr txBox="1"/>
          <p:nvPr/>
        </p:nvSpPr>
        <p:spPr>
          <a:xfrm>
            <a:off x="6076545" y="2204864"/>
            <a:ext cx="3456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On Debian/Ubuntu or macOS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On Docker</a:t>
            </a:r>
            <a:endParaRPr kumimoji="1" lang="ko-KR" altLang="en-US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D9807-8530-0B4B-83FE-11F8D0964F37}"/>
              </a:ext>
            </a:extLst>
          </p:cNvPr>
          <p:cNvSpPr txBox="1"/>
          <p:nvPr/>
        </p:nvSpPr>
        <p:spPr>
          <a:xfrm>
            <a:off x="704528" y="5517232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dirty="0">
                <a:solidFill>
                  <a:srgbClr val="FF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On Kubernetes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Local Installation of </a:t>
            </a:r>
            <a:r>
              <a:rPr kumimoji="1" lang="en-US" altLang="ko-KR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Dedian</a:t>
            </a:r>
            <a:r>
              <a:rPr kumimoji="1"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en-US" altLang="ko-KR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Pakages</a:t>
            </a:r>
            <a:endParaRPr kumimoji="1"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Git Installation (for contributing)</a:t>
            </a:r>
            <a:endParaRPr kumimoji="1" lang="ko-KR" altLang="en-US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693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650CC-8BEA-394C-AB13-C32FC538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/>
              <a:t>Architecture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7EBEB5-8CD6-D348-BEE8-05B66812A2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1786" y="764704"/>
            <a:ext cx="9359900" cy="5112568"/>
          </a:xfrm>
        </p:spPr>
        <p:txBody>
          <a:bodyPr/>
          <a:lstStyle/>
          <a:p>
            <a:r>
              <a:rPr lang="en" altLang="ko-KR" sz="2400" dirty="0"/>
              <a:t>Supported providers </a:t>
            </a:r>
            <a:endParaRPr lang="en-US" altLang="ko-KR" sz="2400" dirty="0"/>
          </a:p>
          <a:p>
            <a:endParaRPr lang="en" altLang="ko-KR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R" sz="1800" dirty="0"/>
              <a:t>Google App Engine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R" sz="1800" dirty="0"/>
              <a:t>AWS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R" sz="1800" dirty="0"/>
              <a:t>Azure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R" sz="1800" dirty="0"/>
              <a:t>DC/OS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R" sz="1800" dirty="0"/>
              <a:t>G</a:t>
            </a:r>
            <a:r>
              <a:rPr lang="en-US" altLang="ko-KR" sz="1800" dirty="0" err="1"/>
              <a:t>oogle</a:t>
            </a:r>
            <a:r>
              <a:rPr lang="en-US" altLang="ko-KR" sz="1800" dirty="0"/>
              <a:t> Compute Engine</a:t>
            </a:r>
            <a:endParaRPr lang="en" altLang="ko-KR" sz="18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R" sz="1800" dirty="0"/>
              <a:t>Kubernetes (legacy)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R" sz="1800" dirty="0">
                <a:solidFill>
                  <a:srgbClr val="FF0000"/>
                </a:solidFill>
              </a:rPr>
              <a:t>Kubernetes v2 (manifest based)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R" sz="1800" dirty="0" err="1"/>
              <a:t>Openstack</a:t>
            </a:r>
            <a:endParaRPr lang="en" altLang="ko-KR" sz="18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R" sz="1800" dirty="0"/>
              <a:t>Oracle Cloud (</a:t>
            </a:r>
            <a:r>
              <a:rPr lang="ko-KR" altLang="en-US" sz="1800" dirty="0"/>
              <a:t>아직 </a:t>
            </a:r>
            <a:r>
              <a:rPr lang="ko-KR" altLang="en-US" sz="1800" dirty="0" err="1"/>
              <a:t>미지원</a:t>
            </a:r>
            <a:r>
              <a:rPr lang="en-US" altLang="ko-KR" sz="1800" dirty="0"/>
              <a:t>…)</a:t>
            </a:r>
            <a:br>
              <a:rPr lang="en" altLang="ko-KR" dirty="0"/>
            </a:b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28998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사용자 지정 1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43659</TotalTime>
  <Words>1040</Words>
  <Application>Microsoft Macintosh PowerPoint</Application>
  <PresentationFormat>A4 용지(210x297mm)</PresentationFormat>
  <Paragraphs>298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5" baseType="lpstr">
      <vt:lpstr>굴림</vt:lpstr>
      <vt:lpstr>맑은 고딕</vt:lpstr>
      <vt:lpstr>Apple SD Gothic Neo</vt:lpstr>
      <vt:lpstr>Apple SD Gothic Neo Medium</vt:lpstr>
      <vt:lpstr>Apple SD Gothic Neo SemiBold</vt:lpstr>
      <vt:lpstr>HY그래픽M</vt:lpstr>
      <vt:lpstr>Nanum Gothic</vt:lpstr>
      <vt:lpstr>Rix모던고딕 B</vt:lpstr>
      <vt:lpstr>Arial</vt:lpstr>
      <vt:lpstr>Cambria</vt:lpstr>
      <vt:lpstr>Times New Roman</vt:lpstr>
      <vt:lpstr>Wingdings</vt:lpstr>
      <vt:lpstr>4_Office 테마</vt:lpstr>
      <vt:lpstr>PowerPoint 프레젠테이션</vt:lpstr>
      <vt:lpstr>PowerPoint 프레젠테이션</vt:lpstr>
      <vt:lpstr>Spinnaker?</vt:lpstr>
      <vt:lpstr>Spinnaker?</vt:lpstr>
      <vt:lpstr>Spinnaker?</vt:lpstr>
      <vt:lpstr>Spinnaker?</vt:lpstr>
      <vt:lpstr>Architecture</vt:lpstr>
      <vt:lpstr>Architecture</vt:lpstr>
      <vt:lpstr>Architecture</vt:lpstr>
      <vt:lpstr>Versus</vt:lpstr>
      <vt:lpstr>Versus</vt:lpstr>
      <vt:lpstr>Versus</vt:lpstr>
      <vt:lpstr>Concept</vt:lpstr>
      <vt:lpstr>Concept</vt:lpstr>
      <vt:lpstr>Concept</vt:lpstr>
      <vt:lpstr>Concept</vt:lpstr>
      <vt:lpstr>Deployment Strategies</vt:lpstr>
      <vt:lpstr>Pipeline</vt:lpstr>
      <vt:lpstr>Pipeline</vt:lpstr>
      <vt:lpstr>Demo</vt:lpstr>
      <vt:lpstr>Conclusion</vt:lpstr>
      <vt:lpstr>Q&amp;A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 Cloud Service Whitepaper</dc:title>
  <dc:creator>이규석(LEE GYU SEOK)/Cloud사업1팀/SK</dc:creator>
  <cp:lastModifiedBy>Microsoft Office 사용자</cp:lastModifiedBy>
  <cp:revision>1855</cp:revision>
  <cp:lastPrinted>2017-06-08T00:23:47Z</cp:lastPrinted>
  <dcterms:modified xsi:type="dcterms:W3CDTF">2018-10-03T16:23:24Z</dcterms:modified>
</cp:coreProperties>
</file>